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73" r:id="rId7"/>
    <p:sldId id="265" r:id="rId8"/>
    <p:sldId id="261" r:id="rId9"/>
    <p:sldId id="266" r:id="rId10"/>
    <p:sldId id="267" r:id="rId11"/>
    <p:sldId id="270" r:id="rId12"/>
    <p:sldId id="268" r:id="rId13"/>
    <p:sldId id="269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wmf"/><Relationship Id="rId18" Type="http://schemas.openxmlformats.org/officeDocument/2006/relationships/image" Target="../media/image18.emf"/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12" Type="http://schemas.openxmlformats.org/officeDocument/2006/relationships/image" Target="../media/image12.wmf"/><Relationship Id="rId17" Type="http://schemas.openxmlformats.org/officeDocument/2006/relationships/image" Target="../media/image17.e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e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992E-AC6B-45D9-87B1-B7DD2A6157DC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C8A43-3635-4C42-AAF3-B678686DD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074E-E413-44ED-B0BB-C060827DC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85C5-A5FB-45D9-B09B-CDA1CEF6F806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A755-A845-4FC0-A240-E94C11D7F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ru-RU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Решение квадратных уравнений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Выполнила: Беланенко Р. А.</a:t>
            </a:r>
          </a:p>
          <a:p>
            <a:pPr algn="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МБОУ СОШ №32 г.Сургут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IV</a:t>
            </a:r>
            <a:r>
              <a:rPr lang="ru-RU" u="sng" dirty="0" smtClean="0"/>
              <a:t> группа: Решите уравнение:</a:t>
            </a:r>
            <a:r>
              <a:rPr lang="en-US" u="sng" dirty="0" smtClean="0"/>
              <a:t> </a:t>
            </a:r>
            <a:endParaRPr lang="ru-RU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(х²-5х+4)(х²-5х+6)=120;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х²-5х+4=у, тогда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у(у+2)=120;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у²+2у-120=0;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=1+120=121;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у=-1±11;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у₁=10; у₂=-12.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у=-10, то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х²-5х+4=10;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х²-5х-6=0;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=25+24=49,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(5±7):2;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х₁=6; х₂=-1.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у=-12,то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х²-5х+4=-12;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х²-5х+16=0;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=25-64&lt;0, значит, корней нет.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-1 и 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362950" cy="55451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	По истечении указанного времени учащимся предлагается вынести на доску решение групповых заданий, с которыми они успешно справились. Ребята обмениваются мнениями. Оценивают свою работу и работу своих товарищей по группе. Оценки ставятся в журнал, задачи записываются в тетрадь. 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/>
              <a:t>	Четвертый этап.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	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Самостоятельная работа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Самостоятельная работа.</a:t>
            </a:r>
            <a:br>
              <a:rPr lang="ru-RU" dirty="0" smtClean="0"/>
            </a:br>
            <a:r>
              <a:rPr lang="ru-RU" dirty="0" smtClean="0"/>
              <a:t>Вариант 1                             Вариант 2</a:t>
            </a:r>
            <a:endParaRPr lang="ru-RU" dirty="0"/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0" y="2109788"/>
          <a:ext cx="4427538" cy="2994025"/>
        </p:xfrm>
        <a:graphic>
          <a:graphicData uri="http://schemas.openxmlformats.org/presentationml/2006/ole">
            <p:oleObj spid="_x0000_s2053" name="Формула" r:id="rId3" imgW="2235200" imgH="1511300" progId="Equation.3">
              <p:embed/>
            </p:oleObj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643438" y="2143116"/>
          <a:ext cx="4500562" cy="2951162"/>
        </p:xfrm>
        <a:graphic>
          <a:graphicData uri="http://schemas.openxmlformats.org/presentationml/2006/ole">
            <p:oleObj spid="_x0000_s2054" name="Формула" r:id="rId4" imgW="2324100" imgH="152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</a:rPr>
              <a:t>1</a:t>
            </a:r>
            <a:r>
              <a:rPr lang="ru-RU" dirty="0" smtClean="0">
                <a:latin typeface="Calibri"/>
              </a:rPr>
              <a:t>. 16</a:t>
            </a:r>
            <a:r>
              <a:rPr lang="en-US" dirty="0" smtClean="0">
                <a:latin typeface="Calibri"/>
              </a:rPr>
              <a:t>/19</a:t>
            </a:r>
            <a:endParaRPr lang="ru-RU" dirty="0">
              <a:latin typeface="Calibri"/>
            </a:endParaRPr>
          </a:p>
          <a:p>
            <a:pPr>
              <a:buNone/>
            </a:pPr>
            <a:r>
              <a:rPr lang="ru-RU" dirty="0" smtClean="0">
                <a:latin typeface="Calibri"/>
              </a:rPr>
              <a:t>2. 6 и -7</a:t>
            </a:r>
          </a:p>
          <a:p>
            <a:pPr>
              <a:buNone/>
            </a:pPr>
            <a:r>
              <a:rPr lang="ru-RU" dirty="0" smtClean="0"/>
              <a:t>3. 0</a:t>
            </a:r>
          </a:p>
          <a:p>
            <a:pPr>
              <a:buNone/>
            </a:pPr>
            <a:r>
              <a:rPr lang="ru-RU" dirty="0" smtClean="0"/>
              <a:t>4.</a:t>
            </a:r>
            <a:r>
              <a:rPr lang="en-US" dirty="0" smtClean="0"/>
              <a:t>13/8 </a:t>
            </a:r>
            <a:r>
              <a:rPr lang="ru-RU" dirty="0" smtClean="0"/>
              <a:t>и 3</a:t>
            </a:r>
          </a:p>
          <a:p>
            <a:pPr>
              <a:buNone/>
            </a:pPr>
            <a:r>
              <a:rPr lang="ru-RU" dirty="0" smtClean="0"/>
              <a:t>5. 9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1. 2</a:t>
            </a:r>
            <a:r>
              <a:rPr lang="en-US" dirty="0" smtClean="0"/>
              <a:t>/3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-4 и 12</a:t>
            </a:r>
          </a:p>
          <a:p>
            <a:pPr>
              <a:buNone/>
            </a:pPr>
            <a:r>
              <a:rPr lang="ru-RU" dirty="0" smtClean="0"/>
              <a:t>3. 48</a:t>
            </a:r>
          </a:p>
          <a:p>
            <a:pPr>
              <a:buNone/>
            </a:pPr>
            <a:r>
              <a:rPr lang="ru-RU" dirty="0" smtClean="0"/>
              <a:t>4. -14</a:t>
            </a:r>
          </a:p>
          <a:p>
            <a:pPr>
              <a:buNone/>
            </a:pPr>
            <a:r>
              <a:rPr lang="ru-RU" dirty="0" smtClean="0"/>
              <a:t>5. 1</a:t>
            </a:r>
            <a:r>
              <a:rPr lang="en-US" dirty="0" smtClean="0"/>
              <a:t>/3 </a:t>
            </a:r>
            <a:r>
              <a:rPr lang="ru-RU" dirty="0" smtClean="0"/>
              <a:t>и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92150"/>
            <a:ext cx="8280400" cy="5473700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Пятый этап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Подведение итогов урока.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Рефлексия учащихся. Анализ того, что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получилось, что нет</a:t>
            </a:r>
            <a:r>
              <a:rPr lang="ru-RU" sz="2800" dirty="0"/>
              <a:t>.</a:t>
            </a:r>
            <a:endParaRPr lang="ru-RU" sz="28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2800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6146" name="Picture 2" descr="C:\Users\Компьютер\Рабочий стол\56564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6786610" cy="3751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marL="609600" indent="-609600">
              <a:lnSpc>
                <a:spcPct val="90000"/>
              </a:lnSpc>
            </a:pPr>
            <a:r>
              <a:rPr lang="ru-RU" b="1" dirty="0" smtClean="0"/>
              <a:t>Шестой этап.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Домашнее задание.</a:t>
            </a:r>
          </a:p>
          <a:p>
            <a:pPr fontAlgn="t"/>
            <a:r>
              <a:rPr lang="ru-RU" b="1" i="1" dirty="0"/>
              <a:t>Вариант 1 </a:t>
            </a:r>
            <a:r>
              <a:rPr lang="ru-RU" dirty="0"/>
              <a:t>                      </a:t>
            </a:r>
          </a:p>
          <a:p>
            <a:pPr fontAlgn="t"/>
            <a:r>
              <a:rPr lang="ru-RU" dirty="0"/>
              <a:t>( х+1)(х+3)(х+5)(х+7) = -15</a:t>
            </a:r>
          </a:p>
          <a:p>
            <a:pPr fontAlgn="t"/>
            <a:r>
              <a:rPr lang="ru-RU" dirty="0"/>
              <a:t>Решить уравнение двумя любыми способами</a:t>
            </a:r>
          </a:p>
          <a:p>
            <a:pPr fontAlgn="t"/>
            <a:r>
              <a:rPr lang="ru-RU" b="1" i="1" dirty="0"/>
              <a:t>Вариант 2  </a:t>
            </a:r>
            <a:endParaRPr lang="ru-RU" dirty="0"/>
          </a:p>
          <a:p>
            <a:pPr fontAlgn="t"/>
            <a:r>
              <a:rPr lang="ru-RU" dirty="0"/>
              <a:t>(3х+4)(зх+2)(х-1\3)(х-1)=36</a:t>
            </a:r>
          </a:p>
          <a:p>
            <a:pPr fontAlgn="t"/>
            <a:r>
              <a:rPr lang="ru-RU" dirty="0"/>
              <a:t>  Решить уравнение двумя любыми способами     </a:t>
            </a:r>
          </a:p>
          <a:p>
            <a:pPr fontAlgn="t"/>
            <a:r>
              <a:rPr lang="ru-RU" b="1" i="1" dirty="0"/>
              <a:t>Вариант 3</a:t>
            </a:r>
            <a:r>
              <a:rPr lang="ru-RU" dirty="0"/>
              <a:t>     </a:t>
            </a:r>
          </a:p>
          <a:p>
            <a:pPr fontAlgn="t"/>
            <a:r>
              <a:rPr lang="ru-RU" dirty="0"/>
              <a:t>(х</a:t>
            </a:r>
            <a:r>
              <a:rPr lang="ru-RU" baseline="30000" dirty="0"/>
              <a:t>2</a:t>
            </a:r>
            <a:r>
              <a:rPr lang="ru-RU" dirty="0"/>
              <a:t>-3х)(х-1)(х-2)=24</a:t>
            </a:r>
          </a:p>
          <a:p>
            <a:pPr fontAlgn="t"/>
            <a:r>
              <a:rPr lang="ru-RU" dirty="0"/>
              <a:t>Решить уравнение двумя любыми способами</a:t>
            </a:r>
          </a:p>
          <a:p>
            <a:pPr fontAlgn="t"/>
            <a:r>
              <a:rPr lang="ru-RU" b="1" i="1" dirty="0"/>
              <a:t>Вариант 4     </a:t>
            </a:r>
            <a:r>
              <a:rPr lang="ru-RU" dirty="0"/>
              <a:t>        </a:t>
            </a:r>
          </a:p>
          <a:p>
            <a:pPr fontAlgn="t"/>
            <a:r>
              <a:rPr lang="ru-RU" dirty="0"/>
              <a:t>(х+2)</a:t>
            </a:r>
            <a:r>
              <a:rPr lang="ru-RU" baseline="30000" dirty="0"/>
              <a:t>2</a:t>
            </a:r>
            <a:r>
              <a:rPr lang="ru-RU" dirty="0"/>
              <a:t>+2│х+2│+3=0 </a:t>
            </a:r>
          </a:p>
          <a:p>
            <a:pPr fontAlgn="t"/>
            <a:r>
              <a:rPr lang="ru-RU" dirty="0"/>
              <a:t>Решить уравнение двумя любыми способами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Урок</a:t>
            </a:r>
          </a:p>
        </p:txBody>
      </p:sp>
      <p:graphicFrame>
        <p:nvGraphicFramePr>
          <p:cNvPr id="21562" name="Group 58"/>
          <p:cNvGraphicFramePr>
            <a:graphicFrameLocks noGrp="1"/>
          </p:cNvGraphicFramePr>
          <p:nvPr>
            <p:ph idx="1"/>
          </p:nvPr>
        </p:nvGraphicFramePr>
        <p:xfrm>
          <a:off x="500034" y="1071545"/>
          <a:ext cx="8175654" cy="5559746"/>
        </p:xfrm>
        <a:graphic>
          <a:graphicData uri="http://schemas.openxmlformats.org/drawingml/2006/table">
            <a:tbl>
              <a:tblPr/>
              <a:tblGrid>
                <a:gridCol w="1720524"/>
                <a:gridCol w="6455130"/>
              </a:tblGrid>
              <a:tr h="43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 квадратных уравнений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Цель: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продолжить формировать умение решать квадратные уравнения;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закрепить навыки осознанно выбирать методы решения уравнений различного уровня сложности;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развивать самостоятельность учащихся.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0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Задачи: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самостоятельной работы по данной теме.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Применение полученных знаний в измененных условиях.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творческого мышления путем решения задач в группах(задачи разного уровня сложности).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урока: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Урок обобщения и систематизации знаний.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937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План урока</a:t>
            </a:r>
          </a:p>
        </p:txBody>
      </p:sp>
      <p:graphicFrame>
        <p:nvGraphicFramePr>
          <p:cNvPr id="22687" name="Group 159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156575" cy="5470830"/>
        </p:xfrm>
        <a:graphic>
          <a:graphicData uri="http://schemas.openxmlformats.org/drawingml/2006/table">
            <a:tbl>
              <a:tblPr/>
              <a:tblGrid>
                <a:gridCol w="611187"/>
                <a:gridCol w="2360613"/>
                <a:gridCol w="4227512"/>
                <a:gridCol w="957263"/>
              </a:tblGrid>
              <a:tr h="6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Этапы урока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Содержание этапа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Оргмомент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Сообщение темы урока; постановка цели урока; сообщение этапов урока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Актуализация опорных знаний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Повторить необходимые теоретические знания для закрепления изученной темы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Отработка умений и навыков. Работа в группах.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 типичных задач и задач повышенной сложности с целью формирования умений и навыков.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Самостоятельная работа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Оценка знаний учеников. Анализ умений учащихся и уровня их подготовки к контрольной работе.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Подведение итогов урока.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Обобщение знаний, полученных на уроке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Домашнее задание.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Инструктаж по домашнему заданию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Содержание урока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300" b="1" dirty="0" smtClean="0">
                <a:solidFill>
                  <a:schemeClr val="bg1"/>
                </a:solidFill>
              </a:rPr>
              <a:t>Первый этап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300" b="1" dirty="0" err="1" smtClean="0"/>
              <a:t>Оргмомент</a:t>
            </a:r>
            <a:endParaRPr lang="ru-RU" sz="2300" b="1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300" dirty="0" smtClean="0"/>
              <a:t>Сообщение целей и задач урока, мотивация учебной деятельности, формирование групп.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3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300" b="1" dirty="0" smtClean="0"/>
              <a:t>Второй этап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300" b="1" dirty="0" smtClean="0"/>
              <a:t>Актуализация опорных знаний.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300" b="1" dirty="0" smtClean="0"/>
              <a:t>Повторить необходимые теоретические знания для закрепления темы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4104456" cy="792088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Дайте </a:t>
            </a:r>
            <a:r>
              <a:rPr lang="ru-RU" dirty="0"/>
              <a:t>определение квадратного </a:t>
            </a:r>
            <a:r>
              <a:rPr lang="ru-RU" dirty="0" smtClean="0"/>
              <a:t>уравнения</a:t>
            </a:r>
          </a:p>
          <a:p>
            <a:r>
              <a:rPr lang="ru-RU" dirty="0"/>
              <a:t>Квадратным уравнением называют уравнение вида </a:t>
            </a:r>
            <a:r>
              <a:rPr lang="ru-RU" dirty="0" smtClean="0"/>
              <a:t>а</a:t>
            </a:r>
            <a:r>
              <a:rPr lang="ru-RU" b="1" i="1" dirty="0" smtClean="0"/>
              <a:t>х</a:t>
            </a:r>
            <a:r>
              <a:rPr lang="ru-RU" b="1" i="1" baseline="30000" dirty="0" smtClean="0"/>
              <a:t>2</a:t>
            </a:r>
            <a:r>
              <a:rPr lang="ru-RU" dirty="0" smtClean="0"/>
              <a:t>+в</a:t>
            </a:r>
            <a:r>
              <a:rPr lang="ru-RU" b="1" i="1" dirty="0" smtClean="0"/>
              <a:t>х</a:t>
            </a:r>
            <a:r>
              <a:rPr lang="ru-RU" dirty="0" smtClean="0"/>
              <a:t>+с=0</a:t>
            </a:r>
            <a:r>
              <a:rPr lang="ru-RU" dirty="0"/>
              <a:t>, </a:t>
            </a:r>
            <a:r>
              <a:rPr lang="ru-RU" dirty="0" smtClean="0"/>
              <a:t>где </a:t>
            </a:r>
            <a:r>
              <a:rPr lang="ru-RU" b="1" i="1" dirty="0" smtClean="0"/>
              <a:t>х</a:t>
            </a:r>
            <a:r>
              <a:rPr lang="ru-RU" dirty="0" smtClean="0"/>
              <a:t> - </a:t>
            </a:r>
            <a:r>
              <a:rPr lang="ru-RU" dirty="0"/>
              <a:t>переменная, а, в и с – некоторые числа, а≠0 а – первый </a:t>
            </a:r>
            <a:r>
              <a:rPr lang="ru-RU" dirty="0" smtClean="0"/>
              <a:t>коэффициент, </a:t>
            </a:r>
            <a:r>
              <a:rPr lang="ru-RU" dirty="0"/>
              <a:t>в – второй </a:t>
            </a:r>
            <a:r>
              <a:rPr lang="ru-RU" dirty="0" smtClean="0"/>
              <a:t>коэффициент, </a:t>
            </a:r>
            <a:r>
              <a:rPr lang="ru-RU" dirty="0"/>
              <a:t>с – свободный </a:t>
            </a:r>
            <a:r>
              <a:rPr lang="ru-RU" dirty="0" smtClean="0"/>
              <a:t>член.</a:t>
            </a:r>
          </a:p>
          <a:p>
            <a:r>
              <a:rPr lang="ru-RU" dirty="0" smtClean="0"/>
              <a:t>Назовите </a:t>
            </a:r>
            <a:r>
              <a:rPr lang="ru-RU" dirty="0"/>
              <a:t>в</a:t>
            </a:r>
            <a:r>
              <a:rPr lang="ru-RU" dirty="0" smtClean="0"/>
              <a:t>иды </a:t>
            </a:r>
            <a:r>
              <a:rPr lang="ru-RU" dirty="0"/>
              <a:t>квадратных уравнений </a:t>
            </a:r>
            <a:endParaRPr lang="ru-RU" dirty="0" smtClean="0"/>
          </a:p>
          <a:p>
            <a:r>
              <a:rPr lang="ru-RU" dirty="0"/>
              <a:t>Полные квадратные уравнения </a:t>
            </a:r>
            <a:endParaRPr lang="ru-RU" dirty="0" smtClean="0"/>
          </a:p>
          <a:p>
            <a:r>
              <a:rPr lang="ru-RU" dirty="0" smtClean="0"/>
              <a:t>Неполные </a:t>
            </a:r>
            <a:r>
              <a:rPr lang="ru-RU" dirty="0"/>
              <a:t>квадратные уравнения </a:t>
            </a:r>
            <a:endParaRPr lang="ru-RU" dirty="0" smtClean="0"/>
          </a:p>
          <a:p>
            <a:r>
              <a:rPr lang="ru-RU" dirty="0" smtClean="0"/>
              <a:t>Приведенные </a:t>
            </a:r>
            <a:r>
              <a:rPr lang="ru-RU" dirty="0"/>
              <a:t>квадратные уравнения </a:t>
            </a:r>
            <a:endParaRPr lang="ru-RU" dirty="0" smtClean="0"/>
          </a:p>
          <a:p>
            <a:r>
              <a:rPr lang="ru-RU" dirty="0" smtClean="0"/>
              <a:t>Не приведенные </a:t>
            </a:r>
            <a:r>
              <a:rPr lang="ru-RU" dirty="0"/>
              <a:t>квадратные уравнения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2884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3960440" cy="936104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4617B"/>
                </a:solidFill>
              </a:rPr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263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Дайте определение приведенного квадратного уравнения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Приведенным </a:t>
            </a:r>
            <a:r>
              <a:rPr lang="ru-RU" dirty="0"/>
              <a:t>квадратным уравнением </a:t>
            </a:r>
            <a:r>
              <a:rPr lang="ru-RU" dirty="0" smtClean="0"/>
              <a:t>называется квадратное уравнение, первый </a:t>
            </a:r>
            <a:r>
              <a:rPr lang="ru-RU" dirty="0"/>
              <a:t>коэффициент которого равен </a:t>
            </a:r>
            <a:r>
              <a:rPr lang="ru-RU" dirty="0" smtClean="0"/>
              <a:t>единице.</a:t>
            </a:r>
          </a:p>
          <a:p>
            <a:r>
              <a:rPr lang="ru-RU" i="1" dirty="0"/>
              <a:t>х</a:t>
            </a:r>
            <a:r>
              <a:rPr lang="ru-RU" i="1" baseline="30000" dirty="0"/>
              <a:t>2 </a:t>
            </a:r>
            <a:r>
              <a:rPr lang="ru-RU" i="1" dirty="0"/>
              <a:t>+ </a:t>
            </a:r>
            <a:r>
              <a:rPr lang="ru-RU" i="1" dirty="0" err="1"/>
              <a:t>bх</a:t>
            </a:r>
            <a:r>
              <a:rPr lang="ru-RU" i="1" dirty="0"/>
              <a:t> + с = </a:t>
            </a:r>
            <a:r>
              <a:rPr lang="ru-RU" i="1" dirty="0" smtClean="0"/>
              <a:t>0</a:t>
            </a:r>
          </a:p>
          <a:p>
            <a:r>
              <a:rPr lang="ru-RU" dirty="0"/>
              <a:t> Сколько корней может иметь квадратное уравнение? </a:t>
            </a:r>
            <a:endParaRPr lang="ru-RU" dirty="0" smtClean="0"/>
          </a:p>
          <a:p>
            <a:r>
              <a:rPr lang="ru-RU" i="1" dirty="0"/>
              <a:t>D &gt; 0, </a:t>
            </a:r>
            <a:r>
              <a:rPr lang="ru-RU" dirty="0"/>
              <a:t>два разных корня</a:t>
            </a:r>
            <a:r>
              <a:rPr lang="ru-RU" dirty="0" smtClean="0"/>
              <a:t>;</a:t>
            </a:r>
            <a:r>
              <a:rPr lang="ru-RU" i="1" dirty="0"/>
              <a:t> D = 0, </a:t>
            </a:r>
            <a:r>
              <a:rPr lang="ru-RU" dirty="0"/>
              <a:t>один корень</a:t>
            </a:r>
            <a:r>
              <a:rPr lang="ru-RU" dirty="0" smtClean="0"/>
              <a:t>;</a:t>
            </a:r>
            <a:r>
              <a:rPr lang="ru-RU" i="1" dirty="0"/>
              <a:t> D &lt; </a:t>
            </a:r>
            <a:r>
              <a:rPr lang="ru-RU" i="1" dirty="0" smtClean="0"/>
              <a:t>0, </a:t>
            </a:r>
            <a:r>
              <a:rPr lang="ru-RU" dirty="0"/>
              <a:t>корней не имеет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Назовите формулы дискриминанта квадратных уравнений.</a:t>
            </a:r>
            <a:endParaRPr lang="en-US" dirty="0" smtClean="0"/>
          </a:p>
          <a:p>
            <a:r>
              <a:rPr lang="en-US" dirty="0">
                <a:latin typeface="Helvetica Neue"/>
              </a:rPr>
              <a:t> </a:t>
            </a:r>
            <a:r>
              <a:rPr lang="ru-RU" dirty="0" smtClean="0">
                <a:latin typeface="Helvetica Neue"/>
              </a:rPr>
              <a:t>1)</a:t>
            </a:r>
            <a:r>
              <a:rPr lang="en-US" i="1" dirty="0" smtClean="0">
                <a:latin typeface="Helvetica Neue"/>
              </a:rPr>
              <a:t>D=b² - 4ac</a:t>
            </a:r>
            <a:r>
              <a:rPr lang="ru-RU" i="1" dirty="0">
                <a:latin typeface="Helvetica Neue"/>
              </a:rPr>
              <a:t>;</a:t>
            </a:r>
            <a:r>
              <a:rPr lang="ru-RU" i="1" dirty="0" smtClean="0">
                <a:latin typeface="Helvetica Neue"/>
              </a:rPr>
              <a:t> 2)</a:t>
            </a:r>
            <a:r>
              <a:rPr lang="en-US" i="1" dirty="0" smtClean="0">
                <a:latin typeface="Helvetica Neue"/>
              </a:rPr>
              <a:t>D</a:t>
            </a:r>
            <a:r>
              <a:rPr lang="en-US" sz="1300" i="1" dirty="0" smtClean="0">
                <a:latin typeface="Helvetica Neue"/>
              </a:rPr>
              <a:t>1</a:t>
            </a:r>
            <a:r>
              <a:rPr lang="en-US" i="1" dirty="0" smtClean="0">
                <a:latin typeface="Helvetica Neue"/>
              </a:rPr>
              <a:t>=k² - ac</a:t>
            </a:r>
            <a:r>
              <a:rPr lang="ru-RU" i="1" dirty="0" smtClean="0">
                <a:latin typeface="Helvetica Neue"/>
              </a:rPr>
              <a:t>, где </a:t>
            </a:r>
            <a:r>
              <a:rPr lang="en-US" i="1" dirty="0" smtClean="0">
                <a:latin typeface="Helvetica Neue"/>
              </a:rPr>
              <a:t>k</a:t>
            </a:r>
            <a:r>
              <a:rPr lang="ru-RU" i="1" dirty="0" smtClean="0">
                <a:latin typeface="Helvetica Neue"/>
              </a:rPr>
              <a:t>=</a:t>
            </a:r>
            <a:r>
              <a:rPr lang="en-US" i="1" dirty="0" smtClean="0">
                <a:latin typeface="Helvetica Neue"/>
              </a:rPr>
              <a:t>b</a:t>
            </a:r>
            <a:r>
              <a:rPr lang="ru-RU" i="1" dirty="0" smtClean="0">
                <a:latin typeface="Helvetica Neue"/>
              </a:rPr>
              <a:t>:2.</a:t>
            </a:r>
            <a:endParaRPr lang="ru-RU" i="1" dirty="0" smtClean="0"/>
          </a:p>
          <a:p>
            <a:r>
              <a:rPr lang="ru-RU" dirty="0" smtClean="0"/>
              <a:t>Назовите формул</a:t>
            </a:r>
            <a:r>
              <a:rPr lang="ru-RU" dirty="0"/>
              <a:t>ы</a:t>
            </a:r>
            <a:r>
              <a:rPr lang="ru-RU" dirty="0" smtClean="0"/>
              <a:t> </a:t>
            </a:r>
            <a:r>
              <a:rPr lang="ru-RU" dirty="0"/>
              <a:t>корней квадратных уравнений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 </a:t>
            </a:r>
            <a:r>
              <a:rPr lang="en-US" b="1" dirty="0"/>
              <a:t>        -</a:t>
            </a:r>
            <a:r>
              <a:rPr lang="en-US" b="1" i="1" dirty="0"/>
              <a:t>b</a:t>
            </a:r>
            <a:r>
              <a:rPr lang="en-US" b="1" dirty="0"/>
              <a:t> ± √</a:t>
            </a:r>
            <a:r>
              <a:rPr lang="en-US" b="1" i="1" dirty="0"/>
              <a:t>D</a:t>
            </a:r>
            <a:br>
              <a:rPr lang="en-US" b="1" i="1" dirty="0"/>
            </a:br>
            <a:r>
              <a:rPr lang="en-US" b="1" i="1" dirty="0" smtClean="0"/>
              <a:t>x</a:t>
            </a:r>
            <a:r>
              <a:rPr lang="ru-RU" sz="1300" b="1" i="1" dirty="0" smtClean="0"/>
              <a:t>1,2</a:t>
            </a:r>
            <a:r>
              <a:rPr lang="en-US" b="1" dirty="0"/>
              <a:t> =  ————,  </a:t>
            </a:r>
            <a:r>
              <a:rPr lang="en-US" b="1" dirty="0" err="1"/>
              <a:t>где</a:t>
            </a:r>
            <a:r>
              <a:rPr lang="en-US" b="1" dirty="0"/>
              <a:t> </a:t>
            </a:r>
            <a:r>
              <a:rPr lang="en-US" b="1" i="1" dirty="0"/>
              <a:t>D</a:t>
            </a:r>
            <a:r>
              <a:rPr lang="en-US" b="1" dirty="0"/>
              <a:t> = </a:t>
            </a:r>
            <a:r>
              <a:rPr lang="en-US" b="1" i="1" dirty="0"/>
              <a:t>b</a:t>
            </a:r>
            <a:r>
              <a:rPr lang="en-US" b="1" baseline="30000" dirty="0"/>
              <a:t>2</a:t>
            </a:r>
            <a:r>
              <a:rPr lang="en-US" b="1" dirty="0"/>
              <a:t> – 4</a:t>
            </a:r>
            <a:r>
              <a:rPr lang="en-US" b="1" i="1" dirty="0"/>
              <a:t>ac</a:t>
            </a:r>
            <a:r>
              <a:rPr lang="en-US" b="1" dirty="0" smtClean="0"/>
              <a:t>.  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            2</a:t>
            </a:r>
            <a:r>
              <a:rPr lang="en-US" b="1" i="1" dirty="0"/>
              <a:t>a</a:t>
            </a:r>
            <a:endParaRPr lang="ru-RU" i="1" dirty="0" smtClean="0"/>
          </a:p>
          <a:p>
            <a:r>
              <a:rPr lang="en-US" b="1" dirty="0"/>
              <a:t>      -</a:t>
            </a:r>
            <a:r>
              <a:rPr lang="en-US" b="1" i="1" dirty="0"/>
              <a:t>k</a:t>
            </a:r>
            <a:r>
              <a:rPr lang="en-US" b="1" dirty="0"/>
              <a:t> ± √</a:t>
            </a:r>
            <a:r>
              <a:rPr lang="en-US" b="1" i="1" dirty="0"/>
              <a:t>D</a:t>
            </a:r>
            <a:r>
              <a:rPr lang="en-US" b="1" i="1" baseline="-25000" dirty="0"/>
              <a:t>1</a:t>
            </a:r>
            <a:br>
              <a:rPr lang="en-US" b="1" i="1" baseline="-25000" dirty="0"/>
            </a:br>
            <a:r>
              <a:rPr lang="en-US" b="1" dirty="0" smtClean="0"/>
              <a:t>x</a:t>
            </a:r>
            <a:r>
              <a:rPr lang="ru-RU" sz="1300" b="1" i="1" dirty="0"/>
              <a:t> 1,2</a:t>
            </a:r>
            <a:r>
              <a:rPr lang="en-US" b="1" dirty="0" smtClean="0"/>
              <a:t> </a:t>
            </a:r>
            <a:r>
              <a:rPr lang="en-US" b="1" dirty="0"/>
              <a:t>= ————,   </a:t>
            </a:r>
            <a:r>
              <a:rPr lang="en-US" b="1" dirty="0" err="1"/>
              <a:t>где</a:t>
            </a:r>
            <a:r>
              <a:rPr lang="en-US" b="1" dirty="0"/>
              <a:t> </a:t>
            </a:r>
            <a:r>
              <a:rPr lang="en-US" b="1" i="1" dirty="0"/>
              <a:t>D</a:t>
            </a:r>
            <a:r>
              <a:rPr lang="en-US" b="1" baseline="-25000" dirty="0"/>
              <a:t>1</a:t>
            </a:r>
            <a:r>
              <a:rPr lang="en-US" b="1" dirty="0"/>
              <a:t> = </a:t>
            </a:r>
            <a:r>
              <a:rPr lang="en-US" b="1" i="1" dirty="0"/>
              <a:t>k</a:t>
            </a:r>
            <a:r>
              <a:rPr lang="en-US" b="1" baseline="30000" dirty="0"/>
              <a:t>2</a:t>
            </a:r>
            <a:r>
              <a:rPr lang="en-US" b="1" dirty="0"/>
              <a:t> – </a:t>
            </a:r>
            <a:r>
              <a:rPr lang="en-US" b="1" i="1" dirty="0"/>
              <a:t>ac</a:t>
            </a:r>
            <a:br>
              <a:rPr lang="en-US" b="1" i="1" dirty="0"/>
            </a:br>
            <a:r>
              <a:rPr lang="en-US" b="1" dirty="0"/>
              <a:t>             </a:t>
            </a:r>
            <a:r>
              <a:rPr lang="en-US" b="1" i="1" dirty="0"/>
              <a:t>a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65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1"/>
          <p:cNvSpPr>
            <a:spLocks noGrp="1" noChangeArrowheads="1"/>
          </p:cNvSpPr>
          <p:nvPr>
            <p:ph type="title"/>
          </p:nvPr>
        </p:nvSpPr>
        <p:spPr>
          <a:xfrm>
            <a:off x="411163" y="179388"/>
            <a:ext cx="8228012" cy="143827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/>
              <a:t>Третий этап</a:t>
            </a:r>
            <a:br>
              <a:rPr lang="ru-RU" sz="2400" b="1" dirty="0" smtClean="0"/>
            </a:br>
            <a:r>
              <a:rPr lang="ru-RU" sz="2400" dirty="0" smtClean="0"/>
              <a:t>Закрепление изученного материала.         Работа в группах.</a:t>
            </a:r>
            <a:br>
              <a:rPr lang="ru-RU" sz="2400" dirty="0" smtClean="0"/>
            </a:br>
            <a:r>
              <a:rPr lang="ru-RU" sz="2400" dirty="0" smtClean="0"/>
              <a:t>1 Группа</a:t>
            </a:r>
          </a:p>
        </p:txBody>
      </p:sp>
      <p:sp>
        <p:nvSpPr>
          <p:cNvPr id="104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36600" y="2519363"/>
            <a:ext cx="8407400" cy="4433887"/>
          </a:xfrm>
        </p:spPr>
        <p:txBody>
          <a:bodyPr lIns="0" tIns="0" rIns="0" bIns="0" anchor="ctr"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3850" y="2133600"/>
          <a:ext cx="2201863" cy="411163"/>
        </p:xfrm>
        <a:graphic>
          <a:graphicData uri="http://schemas.openxmlformats.org/presentationml/2006/ole">
            <p:oleObj spid="_x0000_s1026" r:id="rId4" imgW="1094400" imgH="19152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57158" y="1785926"/>
          <a:ext cx="2574925" cy="434975"/>
        </p:xfrm>
        <a:graphic>
          <a:graphicData uri="http://schemas.openxmlformats.org/presentationml/2006/ole">
            <p:oleObj spid="_x0000_s1027" name="Формула" r:id="rId5" imgW="1269720" imgH="20304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322263" y="2420938"/>
          <a:ext cx="2089150" cy="434975"/>
        </p:xfrm>
        <a:graphic>
          <a:graphicData uri="http://schemas.openxmlformats.org/presentationml/2006/ole">
            <p:oleObj spid="_x0000_s1028" name="Формула" r:id="rId6" imgW="1041120" imgH="203040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323850" y="2852738"/>
          <a:ext cx="2303463" cy="407987"/>
        </p:xfrm>
        <a:graphic>
          <a:graphicData uri="http://schemas.openxmlformats.org/presentationml/2006/ole">
            <p:oleObj spid="_x0000_s1029" name="Формула" r:id="rId7" imgW="1117440" imgH="190440" progId="Equation.3">
              <p:embed/>
            </p:oleObj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350838" y="3213100"/>
          <a:ext cx="1917700" cy="776288"/>
        </p:xfrm>
        <a:graphic>
          <a:graphicData uri="http://schemas.openxmlformats.org/presentationml/2006/ole">
            <p:oleObj spid="_x0000_s1030" r:id="rId8" imgW="962640" imgH="360720" progId="Equation.3">
              <p:embed/>
            </p:oleObj>
          </a:graphicData>
        </a:graphic>
      </p:graphicFrame>
      <p:graphicFrame>
        <p:nvGraphicFramePr>
          <p:cNvPr id="1031" name="Object 8"/>
          <p:cNvGraphicFramePr>
            <a:graphicFrameLocks noChangeAspect="1"/>
          </p:cNvGraphicFramePr>
          <p:nvPr/>
        </p:nvGraphicFramePr>
        <p:xfrm>
          <a:off x="428625" y="3876675"/>
          <a:ext cx="1839913" cy="847725"/>
        </p:xfrm>
        <a:graphic>
          <a:graphicData uri="http://schemas.openxmlformats.org/presentationml/2006/ole">
            <p:oleObj spid="_x0000_s1031" name="Формула" r:id="rId9" imgW="927000" imgH="393480" progId="Equation.3">
              <p:embed/>
            </p:oleObj>
          </a:graphicData>
        </a:graphic>
      </p:graphicFrame>
      <p:graphicFrame>
        <p:nvGraphicFramePr>
          <p:cNvPr id="1032" name="Object 9"/>
          <p:cNvGraphicFramePr>
            <a:graphicFrameLocks noChangeAspect="1"/>
          </p:cNvGraphicFramePr>
          <p:nvPr/>
        </p:nvGraphicFramePr>
        <p:xfrm>
          <a:off x="3419475" y="1773238"/>
          <a:ext cx="1820863" cy="411162"/>
        </p:xfrm>
        <a:graphic>
          <a:graphicData uri="http://schemas.openxmlformats.org/presentationml/2006/ole">
            <p:oleObj spid="_x0000_s1032" r:id="rId10" imgW="905400" imgH="191520" progId="Equation.3">
              <p:embed/>
            </p:oleObj>
          </a:graphicData>
        </a:graphic>
      </p:graphicFrame>
      <p:graphicFrame>
        <p:nvGraphicFramePr>
          <p:cNvPr id="1033" name="Object 10"/>
          <p:cNvGraphicFramePr>
            <a:graphicFrameLocks noChangeAspect="1"/>
          </p:cNvGraphicFramePr>
          <p:nvPr/>
        </p:nvGraphicFramePr>
        <p:xfrm>
          <a:off x="3419475" y="2133600"/>
          <a:ext cx="1824038" cy="411163"/>
        </p:xfrm>
        <a:graphic>
          <a:graphicData uri="http://schemas.openxmlformats.org/presentationml/2006/ole">
            <p:oleObj spid="_x0000_s1033" r:id="rId11" imgW="937800" imgH="191520" progId="Equation.3">
              <p:embed/>
            </p:oleObj>
          </a:graphicData>
        </a:graphic>
      </p:graphicFrame>
      <p:graphicFrame>
        <p:nvGraphicFramePr>
          <p:cNvPr id="1034" name="Object 11"/>
          <p:cNvGraphicFramePr>
            <a:graphicFrameLocks noChangeAspect="1"/>
          </p:cNvGraphicFramePr>
          <p:nvPr/>
        </p:nvGraphicFramePr>
        <p:xfrm>
          <a:off x="3419475" y="2470150"/>
          <a:ext cx="1936750" cy="407988"/>
        </p:xfrm>
        <a:graphic>
          <a:graphicData uri="http://schemas.openxmlformats.org/presentationml/2006/ole">
            <p:oleObj spid="_x0000_s1034" name="Формула" r:id="rId12" imgW="939600" imgH="190440" progId="Equation.3">
              <p:embed/>
            </p:oleObj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3500438" y="2817813"/>
          <a:ext cx="1817687" cy="847725"/>
        </p:xfrm>
        <a:graphic>
          <a:graphicData uri="http://schemas.openxmlformats.org/presentationml/2006/ole">
            <p:oleObj spid="_x0000_s1035" name="Формула" r:id="rId13" imgW="914400" imgH="393480" progId="Equation.3">
              <p:embed/>
            </p:oleObj>
          </a:graphicData>
        </a:graphic>
      </p:graphicFrame>
      <p:graphicFrame>
        <p:nvGraphicFramePr>
          <p:cNvPr id="1036" name="Object 13"/>
          <p:cNvGraphicFramePr>
            <a:graphicFrameLocks noChangeAspect="1"/>
          </p:cNvGraphicFramePr>
          <p:nvPr/>
        </p:nvGraphicFramePr>
        <p:xfrm>
          <a:off x="3502025" y="3660775"/>
          <a:ext cx="1646238" cy="847725"/>
        </p:xfrm>
        <a:graphic>
          <a:graphicData uri="http://schemas.openxmlformats.org/presentationml/2006/ole">
            <p:oleObj spid="_x0000_s1036" name="Формула" r:id="rId14" imgW="838080" imgH="393480" progId="Equation.3">
              <p:embed/>
            </p:oleObj>
          </a:graphicData>
        </a:graphic>
      </p:graphicFrame>
      <p:graphicFrame>
        <p:nvGraphicFramePr>
          <p:cNvPr id="1037" name="Object 14"/>
          <p:cNvGraphicFramePr>
            <a:graphicFrameLocks noChangeAspect="1"/>
          </p:cNvGraphicFramePr>
          <p:nvPr/>
        </p:nvGraphicFramePr>
        <p:xfrm>
          <a:off x="5810250" y="1747838"/>
          <a:ext cx="2506663" cy="473075"/>
        </p:xfrm>
        <a:graphic>
          <a:graphicData uri="http://schemas.openxmlformats.org/presentationml/2006/ole">
            <p:oleObj spid="_x0000_s1037" name="Формула" r:id="rId15" imgW="1206360" imgH="241200" progId="Equation.3">
              <p:embed/>
            </p:oleObj>
          </a:graphicData>
        </a:graphic>
      </p:graphicFrame>
      <p:graphicFrame>
        <p:nvGraphicFramePr>
          <p:cNvPr id="1038" name="Object 15"/>
          <p:cNvGraphicFramePr>
            <a:graphicFrameLocks noChangeAspect="1"/>
          </p:cNvGraphicFramePr>
          <p:nvPr/>
        </p:nvGraphicFramePr>
        <p:xfrm>
          <a:off x="5784850" y="2133600"/>
          <a:ext cx="3025775" cy="434975"/>
        </p:xfrm>
        <a:graphic>
          <a:graphicData uri="http://schemas.openxmlformats.org/presentationml/2006/ole">
            <p:oleObj spid="_x0000_s1038" name="Формула" r:id="rId16" imgW="1473120" imgH="203040" progId="Equation.3">
              <p:embed/>
            </p:oleObj>
          </a:graphicData>
        </a:graphic>
      </p:graphicFrame>
      <p:graphicFrame>
        <p:nvGraphicFramePr>
          <p:cNvPr id="1039" name="Object 16"/>
          <p:cNvGraphicFramePr>
            <a:graphicFrameLocks noChangeAspect="1"/>
          </p:cNvGraphicFramePr>
          <p:nvPr/>
        </p:nvGraphicFramePr>
        <p:xfrm>
          <a:off x="5795963" y="2565400"/>
          <a:ext cx="2319337" cy="434975"/>
        </p:xfrm>
        <a:graphic>
          <a:graphicData uri="http://schemas.openxmlformats.org/presentationml/2006/ole">
            <p:oleObj spid="_x0000_s1039" name="Формула" r:id="rId17" imgW="1155600" imgH="203040" progId="Equation.3">
              <p:embed/>
            </p:oleObj>
          </a:graphicData>
        </a:graphic>
      </p:graphicFrame>
      <p:graphicFrame>
        <p:nvGraphicFramePr>
          <p:cNvPr id="1040" name="Object 17"/>
          <p:cNvGraphicFramePr>
            <a:graphicFrameLocks noChangeAspect="1"/>
          </p:cNvGraphicFramePr>
          <p:nvPr/>
        </p:nvGraphicFramePr>
        <p:xfrm>
          <a:off x="5795963" y="2924175"/>
          <a:ext cx="2279650" cy="434975"/>
        </p:xfrm>
        <a:graphic>
          <a:graphicData uri="http://schemas.openxmlformats.org/presentationml/2006/ole">
            <p:oleObj spid="_x0000_s1040" name="Формула" r:id="rId18" imgW="1130040" imgH="203040" progId="Equation.3">
              <p:embed/>
            </p:oleObj>
          </a:graphicData>
        </a:graphic>
      </p:graphicFrame>
      <p:graphicFrame>
        <p:nvGraphicFramePr>
          <p:cNvPr id="1041" name="Object 18"/>
          <p:cNvGraphicFramePr>
            <a:graphicFrameLocks noChangeAspect="1"/>
          </p:cNvGraphicFramePr>
          <p:nvPr/>
        </p:nvGraphicFramePr>
        <p:xfrm>
          <a:off x="5795963" y="3284538"/>
          <a:ext cx="2255837" cy="407987"/>
        </p:xfrm>
        <a:graphic>
          <a:graphicData uri="http://schemas.openxmlformats.org/presentationml/2006/ole">
            <p:oleObj spid="_x0000_s1041" name="Формула" r:id="rId19" imgW="1091880" imgH="190440" progId="Equation.3">
              <p:embed/>
            </p:oleObj>
          </a:graphicData>
        </a:graphic>
      </p:graphicFrame>
      <p:graphicFrame>
        <p:nvGraphicFramePr>
          <p:cNvPr id="1042" name="Object 19"/>
          <p:cNvGraphicFramePr>
            <a:graphicFrameLocks noChangeAspect="1"/>
          </p:cNvGraphicFramePr>
          <p:nvPr/>
        </p:nvGraphicFramePr>
        <p:xfrm>
          <a:off x="5795963" y="3789363"/>
          <a:ext cx="1042987" cy="411162"/>
        </p:xfrm>
        <a:graphic>
          <a:graphicData uri="http://schemas.openxmlformats.org/presentationml/2006/ole">
            <p:oleObj spid="_x0000_s1042" r:id="rId20" imgW="549000" imgH="201240" progId="Equation.3">
              <p:embed/>
            </p:oleObj>
          </a:graphicData>
        </a:graphic>
      </p:graphicFrame>
      <p:graphicFrame>
        <p:nvGraphicFramePr>
          <p:cNvPr id="1043" name="Object 20"/>
          <p:cNvGraphicFramePr>
            <a:graphicFrameLocks noChangeAspect="1"/>
          </p:cNvGraphicFramePr>
          <p:nvPr/>
        </p:nvGraphicFramePr>
        <p:xfrm>
          <a:off x="7380288" y="3789363"/>
          <a:ext cx="796925" cy="411162"/>
        </p:xfrm>
        <a:graphic>
          <a:graphicData uri="http://schemas.openxmlformats.org/presentationml/2006/ole">
            <p:oleObj spid="_x0000_s1043" r:id="rId21" imgW="445680" imgH="201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II </a:t>
            </a:r>
            <a:r>
              <a:rPr lang="ru-RU" u="sng" dirty="0" smtClean="0"/>
              <a:t>группа: Решите уравнение: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х⁴-6х²+5=0,                                                                  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пусть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х²=у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тогда 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у²-6у+5=0,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=9-5=4,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у=3±2,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у₁=5,у₂=1, 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х²=1, х=±1, 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х²=5, х=±√5.</a:t>
            </a:r>
          </a:p>
          <a:p>
            <a:pPr marL="514350" indent="-514350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Ответ: ±1; ±√5.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х⁴+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4х²-5=0;</a:t>
            </a:r>
          </a:p>
          <a:p>
            <a:pPr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х²=у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тогда</a:t>
            </a:r>
          </a:p>
          <a:p>
            <a:pPr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у²+4у-5=0;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₁=4+5=9; 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=-2±3; 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₁=1; у₂=-5;</a:t>
            </a:r>
          </a:p>
          <a:p>
            <a:pPr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х²=1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х=±1; 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=-5; корней нет.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±1.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III </a:t>
            </a:r>
            <a:r>
              <a:rPr lang="ru-RU" u="sng" dirty="0" smtClean="0"/>
              <a:t>группа: Решите задачу: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r>
              <a:rPr lang="ru-RU" i="1" dirty="0" smtClean="0"/>
              <a:t>             В </a:t>
            </a:r>
            <a:r>
              <a:rPr lang="ru-RU" i="1" dirty="0"/>
              <a:t>прямоугольном треугольнике один катет больше другого на 7 </a:t>
            </a:r>
            <a:r>
              <a:rPr lang="ru-RU" i="1" dirty="0" smtClean="0"/>
              <a:t>см, а гипотенуза </a:t>
            </a:r>
            <a:r>
              <a:rPr lang="ru-RU" i="1" dirty="0"/>
              <a:t>больше меньшего катета на 8 см. Найдите стороны треугольника.</a:t>
            </a:r>
          </a:p>
          <a:p>
            <a:pPr>
              <a:buNone/>
              <a:defRPr/>
            </a:pPr>
            <a:r>
              <a:rPr lang="ru-RU" i="1" u="sng" dirty="0"/>
              <a:t>Решение</a:t>
            </a:r>
            <a:r>
              <a:rPr lang="ru-RU" i="1" dirty="0"/>
              <a:t>.</a:t>
            </a:r>
          </a:p>
          <a:p>
            <a:pPr>
              <a:buNone/>
              <a:defRPr/>
            </a:pPr>
            <a:r>
              <a:rPr lang="ru-RU" i="1" dirty="0"/>
              <a:t>	Пусть </a:t>
            </a:r>
            <a:r>
              <a:rPr lang="ru-RU" i="1" dirty="0" err="1"/>
              <a:t>х</a:t>
            </a:r>
            <a:r>
              <a:rPr lang="ru-RU" i="1" dirty="0"/>
              <a:t> см – длина меньшего катета,</a:t>
            </a:r>
          </a:p>
          <a:p>
            <a:pPr>
              <a:buNone/>
              <a:defRPr/>
            </a:pPr>
            <a:r>
              <a:rPr lang="ru-RU" i="1" dirty="0"/>
              <a:t>	тогда </a:t>
            </a:r>
            <a:r>
              <a:rPr lang="ru-RU" i="1" dirty="0" err="1"/>
              <a:t>х</a:t>
            </a:r>
            <a:r>
              <a:rPr lang="ru-RU" i="1" dirty="0"/>
              <a:t> + 7 см – длина большего катета,</a:t>
            </a:r>
          </a:p>
          <a:p>
            <a:pPr>
              <a:buNone/>
              <a:defRPr/>
            </a:pPr>
            <a:r>
              <a:rPr lang="ru-RU" i="1" dirty="0"/>
              <a:t>		   </a:t>
            </a:r>
            <a:r>
              <a:rPr lang="ru-RU" i="1" dirty="0" err="1"/>
              <a:t>х</a:t>
            </a:r>
            <a:r>
              <a:rPr lang="ru-RU" i="1" dirty="0"/>
              <a:t> + 8 см – длина гипотенузы.</a:t>
            </a:r>
          </a:p>
          <a:p>
            <a:pPr>
              <a:buNone/>
              <a:defRPr/>
            </a:pPr>
            <a:r>
              <a:rPr lang="ru-RU" i="1" dirty="0"/>
              <a:t>	По теореме Пифагора</a:t>
            </a:r>
          </a:p>
          <a:p>
            <a:pPr>
              <a:buNone/>
              <a:defRPr/>
            </a:pPr>
            <a:r>
              <a:rPr lang="ru-RU" i="1" dirty="0"/>
              <a:t>			</a:t>
            </a:r>
            <a:r>
              <a:rPr lang="ru-RU" i="1" dirty="0" err="1"/>
              <a:t>х</a:t>
            </a:r>
            <a:r>
              <a:rPr lang="ru-RU" i="1" dirty="0"/>
              <a:t>² + (</a:t>
            </a:r>
            <a:r>
              <a:rPr lang="ru-RU" i="1" dirty="0" err="1"/>
              <a:t>х</a:t>
            </a:r>
            <a:r>
              <a:rPr lang="ru-RU" i="1" dirty="0"/>
              <a:t> + 7)² = (</a:t>
            </a:r>
            <a:r>
              <a:rPr lang="ru-RU" i="1" dirty="0" err="1"/>
              <a:t>х</a:t>
            </a:r>
            <a:r>
              <a:rPr lang="ru-RU" i="1" dirty="0"/>
              <a:t> + 8)².</a:t>
            </a:r>
          </a:p>
          <a:p>
            <a:pPr>
              <a:buNone/>
              <a:defRPr/>
            </a:pPr>
            <a:r>
              <a:rPr lang="ru-RU" i="1" dirty="0"/>
              <a:t>	Решим полученное уравнение.</a:t>
            </a:r>
          </a:p>
          <a:p>
            <a:pPr>
              <a:buNone/>
              <a:defRPr/>
            </a:pPr>
            <a:r>
              <a:rPr lang="ru-RU" i="1" dirty="0"/>
              <a:t>		         </a:t>
            </a:r>
            <a:r>
              <a:rPr lang="ru-RU" i="1" dirty="0" err="1"/>
              <a:t>х</a:t>
            </a:r>
            <a:r>
              <a:rPr lang="ru-RU" i="1" dirty="0"/>
              <a:t>² + </a:t>
            </a:r>
            <a:r>
              <a:rPr lang="ru-RU" i="1" dirty="0" err="1"/>
              <a:t>х</a:t>
            </a:r>
            <a:r>
              <a:rPr lang="ru-RU" i="1" dirty="0"/>
              <a:t>² + 14х + 49 = </a:t>
            </a:r>
            <a:r>
              <a:rPr lang="ru-RU" i="1" dirty="0" err="1"/>
              <a:t>х</a:t>
            </a:r>
            <a:r>
              <a:rPr lang="ru-RU" i="1" dirty="0"/>
              <a:t>² + 16х + 64,</a:t>
            </a:r>
          </a:p>
          <a:p>
            <a:pPr>
              <a:buNone/>
              <a:defRPr/>
            </a:pPr>
            <a:r>
              <a:rPr lang="ru-RU" i="1" dirty="0"/>
              <a:t>			 </a:t>
            </a:r>
            <a:r>
              <a:rPr lang="ru-RU" i="1" dirty="0" err="1"/>
              <a:t>х</a:t>
            </a:r>
            <a:r>
              <a:rPr lang="ru-RU" i="1" dirty="0"/>
              <a:t>² – 2х – 15 = 0,</a:t>
            </a:r>
          </a:p>
          <a:p>
            <a:pPr>
              <a:buNone/>
              <a:defRPr/>
            </a:pPr>
            <a:r>
              <a:rPr lang="ru-RU" i="1" dirty="0"/>
              <a:t>			   </a:t>
            </a:r>
            <a:r>
              <a:rPr lang="ru-RU" i="1" dirty="0" err="1"/>
              <a:t>х</a:t>
            </a:r>
            <a:r>
              <a:rPr lang="ru-RU" i="1" dirty="0"/>
              <a:t>₁ = - 3,   - не удовлетворяет условию задачи.</a:t>
            </a:r>
          </a:p>
          <a:p>
            <a:pPr>
              <a:buNone/>
              <a:defRPr/>
            </a:pPr>
            <a:r>
              <a:rPr lang="ru-RU" i="1" dirty="0"/>
              <a:t>			   </a:t>
            </a:r>
            <a:r>
              <a:rPr lang="ru-RU" i="1" dirty="0" err="1"/>
              <a:t>х</a:t>
            </a:r>
            <a:r>
              <a:rPr lang="ru-RU" i="1" dirty="0"/>
              <a:t>₂ = 5 (см)   - меньший катет.</a:t>
            </a:r>
          </a:p>
          <a:p>
            <a:pPr>
              <a:buNone/>
              <a:defRPr/>
            </a:pPr>
            <a:r>
              <a:rPr lang="ru-RU" i="1" dirty="0"/>
              <a:t>	Тогда 5 + 7 = 12(см) – больший катет, 5 + 8 = 13(см) – гипотенуза.</a:t>
            </a:r>
          </a:p>
          <a:p>
            <a:pPr>
              <a:buNone/>
              <a:defRPr/>
            </a:pPr>
            <a:r>
              <a:rPr lang="ru-RU" i="1" u="sng" dirty="0"/>
              <a:t>Ответ</a:t>
            </a:r>
            <a:r>
              <a:rPr lang="ru-RU" i="1" dirty="0"/>
              <a:t>: 5 см, 12 см и 13 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687</Words>
  <Application>Microsoft Office PowerPoint</Application>
  <PresentationFormat>Экран (4:3)</PresentationFormat>
  <Paragraphs>177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Microsoft Equation 3.0</vt:lpstr>
      <vt:lpstr>Формула</vt:lpstr>
      <vt:lpstr>Решение квадратных уравнений </vt:lpstr>
      <vt:lpstr>Урок</vt:lpstr>
      <vt:lpstr>План урока</vt:lpstr>
      <vt:lpstr>Содержание урока</vt:lpstr>
      <vt:lpstr>Повторение</vt:lpstr>
      <vt:lpstr>Повторение</vt:lpstr>
      <vt:lpstr>Третий этап Закрепление изученного материала.         Работа в группах. 1 Группа</vt:lpstr>
      <vt:lpstr>II группа: Решите уравнение: </vt:lpstr>
      <vt:lpstr>III группа: Решите задачу:</vt:lpstr>
      <vt:lpstr>IV группа: Решите уравнение: </vt:lpstr>
      <vt:lpstr>Слайд 11</vt:lpstr>
      <vt:lpstr>Самостоятельная работа. Вариант 1                             Вариант 2</vt:lpstr>
      <vt:lpstr>Ответы:</vt:lpstr>
      <vt:lpstr>Слайд 14</vt:lpstr>
      <vt:lpstr>Шестой этап.   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21</cp:revision>
  <dcterms:created xsi:type="dcterms:W3CDTF">2016-11-27T10:35:11Z</dcterms:created>
  <dcterms:modified xsi:type="dcterms:W3CDTF">2017-01-09T17:05:27Z</dcterms:modified>
</cp:coreProperties>
</file>