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58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0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07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380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172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41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48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97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1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64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37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17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47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04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78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33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F18DADC-2C16-499B-8D50-86BDDD947047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7B9AFF3-E88B-45AD-844D-CD917226E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67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Система </a:t>
            </a:r>
            <a:r>
              <a:rPr lang="ru-RU" b="1" dirty="0" smtClean="0"/>
              <a:t>оценивания на уроках физики </a:t>
            </a:r>
            <a:r>
              <a:rPr lang="ru-RU" b="1" dirty="0"/>
              <a:t>в соответствии с 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360127"/>
            <a:ext cx="8825658" cy="127867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Выступление учителя математики ГБОУ </a:t>
            </a:r>
            <a:r>
              <a:rPr lang="ru-RU" dirty="0" smtClean="0"/>
              <a:t>Гимназия №5</a:t>
            </a:r>
            <a:r>
              <a:rPr lang="ru-RU" dirty="0" smtClean="0"/>
              <a:t> </a:t>
            </a:r>
            <a:r>
              <a:rPr lang="ru-RU" dirty="0" smtClean="0"/>
              <a:t>г. Севастополя Ермолаева Д.Н.  На </a:t>
            </a:r>
            <a:r>
              <a:rPr lang="ru-RU" dirty="0"/>
              <a:t>всероссийской конференции «Современные методики преподавания предмета «Физика» в условиях реализации федерального государственного образовательного стандарта основного общего образования (ФГОС ООО)»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8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295640"/>
            <a:ext cx="8761413" cy="706964"/>
          </a:xfrm>
        </p:spPr>
        <p:txBody>
          <a:bodyPr/>
          <a:lstStyle/>
          <a:p>
            <a:r>
              <a:rPr lang="ru-RU" dirty="0" smtClean="0"/>
              <a:t>Недостатки традиционной системы оценивания: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186" y="2603500"/>
            <a:ext cx="11011437" cy="3416300"/>
          </a:xfrm>
        </p:spPr>
        <p:txBody>
          <a:bodyPr>
            <a:noAutofit/>
          </a:bodyPr>
          <a:lstStyle/>
          <a:p>
            <a:pPr lvl="0"/>
            <a:r>
              <a:rPr lang="ru-RU" b="1" dirty="0"/>
              <a:t>учитель выполняет контролирующую функцию;</a:t>
            </a:r>
            <a:endParaRPr lang="ru-RU" dirty="0"/>
          </a:p>
          <a:p>
            <a:pPr lvl="0"/>
            <a:r>
              <a:rPr lang="ru-RU" b="1" dirty="0"/>
              <a:t>отсутствуют четкие критерии оценки достижения планируемых результатов обучения, понятные учащимся, родителям и педагогам;</a:t>
            </a:r>
            <a:endParaRPr lang="ru-RU" dirty="0"/>
          </a:p>
          <a:p>
            <a:pPr lvl="0"/>
            <a:r>
              <a:rPr lang="ru-RU" b="1" dirty="0"/>
              <a:t>отметки не дают представления об усвоении конкретных элементов знаний, умений и навыков по отдельным разделам учебной программы, что не позволяет определить </a:t>
            </a:r>
            <a:r>
              <a:rPr lang="ru-RU" b="1" u="sng" dirty="0"/>
              <a:t>индивидуальную траекторию обучения каждого ученика;</a:t>
            </a:r>
            <a:endParaRPr lang="ru-RU" dirty="0"/>
          </a:p>
          <a:p>
            <a:pPr lvl="0"/>
            <a:r>
              <a:rPr lang="ru-RU" b="1" dirty="0"/>
              <a:t>система не позволяет ребенку контролировать и оценивать себя;</a:t>
            </a:r>
            <a:endParaRPr lang="ru-RU" dirty="0"/>
          </a:p>
          <a:p>
            <a:pPr lvl="0"/>
            <a:r>
              <a:rPr lang="ru-RU" b="1" dirty="0"/>
              <a:t>традиционный подход оценивания не позволяет увидеть ученику </a:t>
            </a:r>
            <a:r>
              <a:rPr lang="ru-RU" b="1" u="sng" dirty="0"/>
              <a:t>динамику собственного развития, успеха;</a:t>
            </a:r>
            <a:endParaRPr lang="ru-RU" dirty="0"/>
          </a:p>
          <a:p>
            <a:pPr lvl="0"/>
            <a:r>
              <a:rPr lang="ru-RU" b="1" dirty="0"/>
              <a:t>такая система имеет часто травмирующий характер, не способствует положительной мотивации, точнее, носит карательно-поощрительную функцию.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5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Причина </a:t>
            </a:r>
            <a:r>
              <a:rPr lang="ru-RU" dirty="0"/>
              <a:t>этих </a:t>
            </a:r>
            <a:r>
              <a:rPr lang="ru-RU" dirty="0" smtClean="0"/>
              <a:t>недостатков</a:t>
            </a:r>
            <a:r>
              <a:rPr lang="ru-RU" dirty="0"/>
              <a:t> традиционной системы оценивания: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u="sng" dirty="0" smtClean="0"/>
              <a:t>нормативный </a:t>
            </a:r>
            <a:r>
              <a:rPr lang="ru-RU" sz="2400" b="1" u="sng" dirty="0"/>
              <a:t>подход – сравнение индивидуальных достижений</a:t>
            </a:r>
            <a:r>
              <a:rPr lang="ru-RU" sz="2400" u="sng" dirty="0"/>
              <a:t> </a:t>
            </a:r>
            <a:r>
              <a:rPr lang="ru-RU" sz="2400" b="1" u="sng" dirty="0"/>
              <a:t>учащихся с нормой, то есть результатами большинства </a:t>
            </a:r>
            <a:r>
              <a:rPr lang="ru-RU" sz="2400" b="1" u="sng" dirty="0" smtClean="0"/>
              <a:t>школьников</a:t>
            </a:r>
            <a:r>
              <a:rPr lang="ru-RU" sz="2400" dirty="0" smtClean="0"/>
              <a:t>. Наблюдается от контрольной до ЕГЭ</a:t>
            </a:r>
            <a:r>
              <a:rPr lang="ru-RU" sz="2400" dirty="0"/>
              <a:t>. При такой системе трудно сохранить познавательный интерес ребенка, развить в нем желание учиться, трудиться и сделать его успешным.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7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141093"/>
            <a:ext cx="8761413" cy="706964"/>
          </a:xfrm>
        </p:spPr>
        <p:txBody>
          <a:bodyPr/>
          <a:lstStyle/>
          <a:p>
            <a:r>
              <a:rPr lang="ru-RU" b="1" dirty="0"/>
              <a:t>Т</a:t>
            </a:r>
            <a:r>
              <a:rPr lang="ru-RU" b="1" dirty="0" smtClean="0"/>
              <a:t>ребования ФГОС к </a:t>
            </a:r>
            <a:r>
              <a:rPr lang="ru-RU" b="1" dirty="0"/>
              <a:t>системе оценки</a:t>
            </a:r>
            <a:r>
              <a:rPr lang="ru-RU" dirty="0"/>
              <a:t> </a:t>
            </a:r>
            <a:r>
              <a:rPr lang="ru-RU" b="1" dirty="0"/>
              <a:t>достижения планируемых </a:t>
            </a:r>
            <a:r>
              <a:rPr lang="ru-RU" b="1" dirty="0" smtClean="0"/>
              <a:t>предметных результатов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398" y="2318197"/>
            <a:ext cx="11024316" cy="430154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Оценивание должно быть </a:t>
            </a:r>
            <a:r>
              <a:rPr lang="ru-RU" b="1" dirty="0"/>
              <a:t>постоянным процессом, естественным образом интегрированным в образовательную практику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dirty="0" smtClean="0"/>
              <a:t>Оценивание </a:t>
            </a:r>
            <a:r>
              <a:rPr lang="ru-RU" dirty="0"/>
              <a:t>может быть </a:t>
            </a:r>
            <a:r>
              <a:rPr lang="ru-RU" b="1" dirty="0"/>
              <a:t>только </a:t>
            </a:r>
            <a:r>
              <a:rPr lang="ru-RU" b="1" dirty="0" err="1"/>
              <a:t>критериальным</a:t>
            </a:r>
            <a:r>
              <a:rPr lang="ru-RU" b="1" dirty="0"/>
              <a:t>, т.е. необходимо определение </a:t>
            </a:r>
            <a:r>
              <a:rPr lang="ru-RU" b="1" u="sng" dirty="0"/>
              <a:t>степени индивидуального приближения ученика к ожидаемым результатам</a:t>
            </a:r>
            <a:r>
              <a:rPr lang="ru-RU" b="1" dirty="0"/>
              <a:t> </a:t>
            </a:r>
            <a:r>
              <a:rPr lang="ru-RU" b="1" u="sng" dirty="0"/>
              <a:t>образования.</a:t>
            </a:r>
            <a:r>
              <a:rPr lang="ru-RU" b="1" dirty="0"/>
              <a:t> </a:t>
            </a:r>
            <a:r>
              <a:rPr lang="ru-RU" b="1" u="sng" dirty="0"/>
              <a:t>Основными критериями оценивания выступают ожидаемые результаты, соответствующие учебным целям</a:t>
            </a:r>
            <a:r>
              <a:rPr lang="ru-RU" b="1" u="sng" dirty="0" smtClean="0"/>
              <a:t>.</a:t>
            </a:r>
          </a:p>
          <a:p>
            <a:r>
              <a:rPr lang="ru-RU" altLang="ru-RU" b="1" dirty="0">
                <a:solidFill>
                  <a:srgbClr val="663300"/>
                </a:solidFill>
              </a:rPr>
              <a:t>в основе оценивания результатов образования должна лежать не изначально заданная норма, а положительная динамика изменений достижений обучающегося; </a:t>
            </a:r>
            <a:endParaRPr lang="ru-RU" dirty="0"/>
          </a:p>
          <a:p>
            <a:pPr lvl="0"/>
            <a:r>
              <a:rPr lang="ru-RU" dirty="0"/>
              <a:t>Оцениваться с помощью отметки могут </a:t>
            </a:r>
            <a:r>
              <a:rPr lang="ru-RU" b="1" dirty="0"/>
              <a:t>только результаты деятельности ученика, но не его личные качества.</a:t>
            </a:r>
            <a:endParaRPr lang="ru-RU" dirty="0"/>
          </a:p>
          <a:p>
            <a:pPr lvl="0"/>
            <a:r>
              <a:rPr lang="ru-RU" dirty="0"/>
              <a:t>Оценивать можно </a:t>
            </a:r>
            <a:r>
              <a:rPr lang="ru-RU" b="1" dirty="0"/>
              <a:t>только то, чему учат.</a:t>
            </a:r>
            <a:endParaRPr lang="ru-RU" dirty="0"/>
          </a:p>
          <a:p>
            <a:pPr lvl="0"/>
            <a:r>
              <a:rPr lang="ru-RU" dirty="0"/>
              <a:t>Критерии оценивания и алгоритм выставления отметки заранее </a:t>
            </a:r>
            <a:r>
              <a:rPr lang="ru-RU" b="1" dirty="0"/>
              <a:t>известны и педагогам и учащимся. Они могут вырабатываться ими совместно.</a:t>
            </a:r>
            <a:endParaRPr lang="ru-RU" dirty="0"/>
          </a:p>
          <a:p>
            <a:pPr lvl="0"/>
            <a:r>
              <a:rPr lang="ru-RU" dirty="0"/>
              <a:t>Система оценивания выстраивается таким образом, чтобы </a:t>
            </a:r>
            <a:r>
              <a:rPr lang="ru-RU" u="sng" dirty="0"/>
              <a:t>учащиеся включались в контрольно-оценочную деятельность, приобретая навыки и привычку к </a:t>
            </a:r>
            <a:r>
              <a:rPr lang="ru-RU" b="1" u="sng" dirty="0"/>
              <a:t>самооценке</a:t>
            </a:r>
            <a:r>
              <a:rPr lang="ru-RU" b="1" dirty="0"/>
              <a:t> и </a:t>
            </a:r>
            <a:r>
              <a:rPr lang="ru-RU" b="1" dirty="0" err="1"/>
              <a:t>взаимооценке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Объекты оценки личностных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701" y="2369713"/>
            <a:ext cx="10985679" cy="4275786"/>
          </a:xfrm>
        </p:spPr>
        <p:txBody>
          <a:bodyPr>
            <a:normAutofit/>
          </a:bodyPr>
          <a:lstStyle/>
          <a:p>
            <a:r>
              <a:rPr lang="ru-RU" b="1" dirty="0"/>
              <a:t>О</a:t>
            </a:r>
            <a:r>
              <a:rPr lang="ru-RU" b="1" dirty="0" smtClean="0"/>
              <a:t>бъекты </a:t>
            </a:r>
            <a:r>
              <a:rPr lang="ru-RU" b="1" dirty="0"/>
              <a:t>оценки личностных результатов</a:t>
            </a:r>
            <a:r>
              <a:rPr lang="ru-RU" dirty="0"/>
              <a:t> -</a:t>
            </a:r>
            <a:r>
              <a:rPr lang="ru-RU" dirty="0" smtClean="0"/>
              <a:t> </a:t>
            </a:r>
            <a:r>
              <a:rPr lang="ru-RU" dirty="0" err="1"/>
              <a:t>сформированность</a:t>
            </a:r>
            <a:r>
              <a:rPr lang="ru-RU" dirty="0"/>
              <a:t> внутренней позиции школьника, основ гражданской идентичности, самооценки, мотивации учебной деятельности, морально-этических суждений. </a:t>
            </a:r>
            <a:endParaRPr lang="ru-RU" dirty="0" smtClean="0"/>
          </a:p>
          <a:p>
            <a:r>
              <a:rPr lang="ru-RU" b="1" dirty="0" smtClean="0"/>
              <a:t>Объектом </a:t>
            </a:r>
            <a:r>
              <a:rPr lang="ru-RU" b="1" dirty="0"/>
              <a:t>оценки </a:t>
            </a:r>
            <a:r>
              <a:rPr lang="ru-RU" b="1" dirty="0" err="1"/>
              <a:t>метапредметных</a:t>
            </a:r>
            <a:r>
              <a:rPr lang="ru-RU" b="1" dirty="0"/>
              <a:t> результатов</a:t>
            </a:r>
            <a:r>
              <a:rPr lang="ru-RU" dirty="0"/>
              <a:t> -</a:t>
            </a:r>
            <a:r>
              <a:rPr lang="ru-RU" dirty="0" smtClean="0"/>
              <a:t> </a:t>
            </a:r>
            <a:r>
              <a:rPr lang="ru-RU" dirty="0" err="1"/>
              <a:t>сформированность</a:t>
            </a:r>
            <a:r>
              <a:rPr lang="ru-RU" dirty="0"/>
              <a:t> </a:t>
            </a:r>
            <a:r>
              <a:rPr lang="ru-RU" b="1" dirty="0"/>
              <a:t>регулятивных УУД (</a:t>
            </a:r>
            <a:r>
              <a:rPr lang="ru-RU" b="1" dirty="0" err="1"/>
              <a:t>целеполагание,планирование</a:t>
            </a:r>
            <a:r>
              <a:rPr lang="ru-RU" b="1" dirty="0"/>
              <a:t>, прогнозирование, </a:t>
            </a:r>
            <a:r>
              <a:rPr lang="ru-RU" b="1" dirty="0" err="1"/>
              <a:t>саморегуляция</a:t>
            </a:r>
            <a:r>
              <a:rPr lang="ru-RU" b="1" dirty="0"/>
              <a:t>, самооценка</a:t>
            </a:r>
            <a:r>
              <a:rPr lang="ru-RU" b="1" dirty="0" smtClean="0"/>
              <a:t>), </a:t>
            </a:r>
            <a:r>
              <a:rPr lang="ru-RU" b="1" dirty="0"/>
              <a:t>коммуникативной учебной </a:t>
            </a:r>
            <a:r>
              <a:rPr lang="ru-RU" b="1" dirty="0" smtClean="0"/>
              <a:t>деятельности (сотрудничество</a:t>
            </a:r>
            <a:r>
              <a:rPr lang="ru-RU" b="1" dirty="0"/>
              <a:t>, взаимодействие) и познавательных</a:t>
            </a:r>
            <a:r>
              <a:rPr lang="ru-RU" dirty="0"/>
              <a:t> </a:t>
            </a:r>
            <a:r>
              <a:rPr lang="ru-RU" b="1" dirty="0"/>
              <a:t>действий (</a:t>
            </a:r>
            <a:r>
              <a:rPr lang="ru-RU" b="1" dirty="0" err="1"/>
              <a:t>общеучебных</a:t>
            </a:r>
            <a:r>
              <a:rPr lang="ru-RU" b="1" dirty="0"/>
              <a:t>, логических, знаково-символических, постановка и решение проблем).</a:t>
            </a:r>
            <a:r>
              <a:rPr lang="ru-RU" dirty="0"/>
              <a:t> </a:t>
            </a:r>
          </a:p>
          <a:p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уроке мы </a:t>
            </a:r>
            <a:r>
              <a:rPr lang="ru-RU" b="1" dirty="0"/>
              <a:t>планируем предметные результаты, </a:t>
            </a:r>
            <a:r>
              <a:rPr lang="ru-RU" b="1" dirty="0" err="1"/>
              <a:t>метапредметные</a:t>
            </a:r>
            <a:r>
              <a:rPr lang="ru-RU" b="1" dirty="0"/>
              <a:t> - подразумеваем</a:t>
            </a:r>
            <a:r>
              <a:rPr lang="ru-RU" dirty="0"/>
              <a:t>, </a:t>
            </a:r>
            <a:r>
              <a:rPr lang="ru-RU" b="1" dirty="0"/>
              <a:t>а личностные – проектируем в перспективе</a:t>
            </a:r>
            <a:r>
              <a:rPr lang="ru-RU" dirty="0"/>
              <a:t>. Сегодня создание измерителей личностных и </a:t>
            </a:r>
            <a:r>
              <a:rPr lang="ru-RU" dirty="0" err="1"/>
              <a:t>метапредметных</a:t>
            </a:r>
            <a:r>
              <a:rPr lang="ru-RU" dirty="0"/>
              <a:t> результатов находится в стадии разработки. </a:t>
            </a:r>
            <a:endParaRPr lang="ru-RU" dirty="0">
              <a:solidFill>
                <a:srgbClr val="663300"/>
              </a:solidFill>
            </a:endParaRPr>
          </a:p>
          <a:p>
            <a:r>
              <a:rPr lang="ru-RU" altLang="ru-RU" dirty="0" smtClean="0">
                <a:solidFill>
                  <a:srgbClr val="663300"/>
                </a:solidFill>
              </a:rPr>
              <a:t>Предложение - рассмотреть </a:t>
            </a:r>
            <a:r>
              <a:rPr lang="ru-RU" altLang="ru-RU" dirty="0">
                <a:solidFill>
                  <a:srgbClr val="663300"/>
                </a:solidFill>
              </a:rPr>
              <a:t>инструментарии оценивания </a:t>
            </a:r>
            <a:r>
              <a:rPr lang="ru-RU" altLang="ru-RU" dirty="0" err="1">
                <a:solidFill>
                  <a:srgbClr val="663300"/>
                </a:solidFill>
              </a:rPr>
              <a:t>метапредметных</a:t>
            </a:r>
            <a:r>
              <a:rPr lang="ru-RU" altLang="ru-RU" dirty="0">
                <a:solidFill>
                  <a:srgbClr val="663300"/>
                </a:solidFill>
              </a:rPr>
              <a:t> и личностных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128214"/>
            <a:ext cx="8761413" cy="706964"/>
          </a:xfrm>
        </p:spPr>
        <p:txBody>
          <a:bodyPr/>
          <a:lstStyle/>
          <a:p>
            <a:r>
              <a:rPr lang="ru-RU" b="1" dirty="0"/>
              <a:t>7 </a:t>
            </a:r>
            <a:r>
              <a:rPr lang="ru-RU" b="1" dirty="0" smtClean="0"/>
              <a:t>шагов </a:t>
            </a:r>
            <a:r>
              <a:rPr lang="ru-RU" b="1" dirty="0"/>
              <a:t>технологии оценивания образовательных достижений в рамках требований 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2305318"/>
            <a:ext cx="11243257" cy="409548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1)</a:t>
            </a:r>
            <a:r>
              <a:rPr lang="ru-RU" b="1" dirty="0"/>
              <a:t>Что оцениваем</a:t>
            </a:r>
            <a:r>
              <a:rPr lang="ru-RU" dirty="0"/>
              <a:t>? Результаты: предметные, личностные и </a:t>
            </a:r>
            <a:r>
              <a:rPr lang="ru-RU" dirty="0" err="1"/>
              <a:t>метапредметные</a:t>
            </a:r>
            <a:r>
              <a:rPr lang="ru-RU" dirty="0"/>
              <a:t> (</a:t>
            </a:r>
            <a:r>
              <a:rPr lang="ru-RU" dirty="0" err="1"/>
              <a:t>неперсонифицированно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2)</a:t>
            </a:r>
            <a:r>
              <a:rPr lang="ru-RU" b="1" dirty="0"/>
              <a:t>Кто оценивает?</a:t>
            </a:r>
            <a:r>
              <a:rPr lang="ru-RU" dirty="0"/>
              <a:t> Учитель и ученик </a:t>
            </a:r>
            <a:r>
              <a:rPr lang="ru-RU" b="1" dirty="0"/>
              <a:t>вместе </a:t>
            </a:r>
            <a:r>
              <a:rPr lang="ru-RU" dirty="0"/>
              <a:t>определяют оценку и отметку по алгоритму </a:t>
            </a:r>
            <a:r>
              <a:rPr lang="ru-RU" dirty="0" smtClean="0"/>
              <a:t>самооценки.</a:t>
            </a:r>
            <a:endParaRPr lang="ru-RU" dirty="0"/>
          </a:p>
          <a:p>
            <a:r>
              <a:rPr lang="ru-RU" dirty="0"/>
              <a:t>3)</a:t>
            </a:r>
            <a:r>
              <a:rPr lang="ru-RU" b="1" dirty="0"/>
              <a:t>Сколько ставить отметок</a:t>
            </a:r>
            <a:r>
              <a:rPr lang="ru-RU" dirty="0"/>
              <a:t>? По числу решенных </a:t>
            </a:r>
            <a:r>
              <a:rPr lang="ru-RU" dirty="0" smtClean="0"/>
              <a:t>задач.</a:t>
            </a:r>
            <a:endParaRPr lang="ru-RU" dirty="0"/>
          </a:p>
          <a:p>
            <a:r>
              <a:rPr lang="ru-RU" dirty="0"/>
              <a:t>4)</a:t>
            </a:r>
            <a:r>
              <a:rPr lang="ru-RU" b="1" dirty="0"/>
              <a:t>Где накапливать оценки и отметки</a:t>
            </a:r>
            <a:r>
              <a:rPr lang="ru-RU" dirty="0"/>
              <a:t>? В </a:t>
            </a:r>
            <a:r>
              <a:rPr lang="ru-RU" b="1" dirty="0"/>
              <a:t>« Таблицах образовательных результатов</a:t>
            </a:r>
            <a:r>
              <a:rPr lang="ru-RU" dirty="0"/>
              <a:t>» и в «</a:t>
            </a:r>
            <a:r>
              <a:rPr lang="ru-RU" b="1" dirty="0"/>
              <a:t>Портфеле достижений</a:t>
            </a:r>
            <a:r>
              <a:rPr lang="ru-RU" b="1" dirty="0" smtClean="0"/>
              <a:t>».</a:t>
            </a:r>
            <a:endParaRPr lang="ru-RU" dirty="0"/>
          </a:p>
          <a:p>
            <a:r>
              <a:rPr lang="ru-RU" dirty="0"/>
              <a:t>5</a:t>
            </a:r>
            <a:r>
              <a:rPr lang="ru-RU" b="1" dirty="0"/>
              <a:t>) Когда ставить отметки</a:t>
            </a:r>
            <a:r>
              <a:rPr lang="ru-RU" dirty="0"/>
              <a:t>? Текущие </a:t>
            </a:r>
            <a:r>
              <a:rPr lang="ru-RU" dirty="0" smtClean="0"/>
              <a:t>– </a:t>
            </a:r>
            <a:r>
              <a:rPr lang="ru-RU" b="1" dirty="0" smtClean="0"/>
              <a:t>по </a:t>
            </a:r>
            <a:r>
              <a:rPr lang="ru-RU" b="1" dirty="0"/>
              <a:t>желанию</a:t>
            </a:r>
            <a:r>
              <a:rPr lang="ru-RU" dirty="0"/>
              <a:t>, за тематические проверочные </a:t>
            </a:r>
            <a:r>
              <a:rPr lang="ru-RU" dirty="0" smtClean="0"/>
              <a:t>– </a:t>
            </a:r>
            <a:r>
              <a:rPr lang="ru-RU" b="1" dirty="0" smtClean="0"/>
              <a:t>обязательно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/>
              <a:t>6) </a:t>
            </a:r>
            <a:r>
              <a:rPr lang="ru-RU" b="1" dirty="0"/>
              <a:t>По каким критериям оценивать</a:t>
            </a:r>
            <a:r>
              <a:rPr lang="ru-RU" dirty="0"/>
              <a:t>? По признакам </a:t>
            </a:r>
            <a:r>
              <a:rPr lang="ru-RU" b="1" dirty="0"/>
              <a:t>трёх уровней </a:t>
            </a:r>
            <a:r>
              <a:rPr lang="ru-RU" b="1" dirty="0" smtClean="0"/>
              <a:t>успешности (необходимый, повышенный, максимальный).</a:t>
            </a:r>
            <a:endParaRPr lang="ru-RU" dirty="0"/>
          </a:p>
          <a:p>
            <a:r>
              <a:rPr lang="ru-RU" dirty="0" smtClean="0"/>
              <a:t>7)</a:t>
            </a:r>
            <a:r>
              <a:rPr lang="ru-RU" b="1" dirty="0" smtClean="0"/>
              <a:t>Как </a:t>
            </a:r>
            <a:r>
              <a:rPr lang="ru-RU" b="1" dirty="0"/>
              <a:t>определять итоговые отметки? </a:t>
            </a:r>
            <a:r>
              <a:rPr lang="ru-RU" dirty="0"/>
              <a:t>Предметные четвертные – по </a:t>
            </a:r>
            <a:r>
              <a:rPr lang="ru-RU" b="1" dirty="0"/>
              <a:t>таблицам предметных</a:t>
            </a:r>
            <a:r>
              <a:rPr lang="ru-RU" dirty="0"/>
              <a:t> результатов (средне арифметическое). Итоговые - по </a:t>
            </a:r>
            <a:r>
              <a:rPr lang="ru-RU" b="1" dirty="0"/>
              <a:t>накопительной системе </a:t>
            </a:r>
            <a:r>
              <a:rPr lang="ru-RU" b="1" dirty="0" smtClean="0"/>
              <a:t>оценок.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9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</a:t>
            </a:r>
            <a:r>
              <a:rPr lang="ru-RU" b="1" dirty="0" smtClean="0"/>
              <a:t>Алгоритм </a:t>
            </a:r>
            <a:r>
              <a:rPr lang="ru-RU" b="1" dirty="0"/>
              <a:t>самооценки</a:t>
            </a:r>
            <a:r>
              <a:rPr lang="ru-RU" b="1" dirty="0" smtClean="0"/>
              <a:t>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794" y="2410316"/>
            <a:ext cx="10921285" cy="3964725"/>
          </a:xfrm>
        </p:spPr>
        <p:txBody>
          <a:bodyPr>
            <a:normAutofit/>
          </a:bodyPr>
          <a:lstStyle/>
          <a:p>
            <a:r>
              <a:rPr lang="ru-RU" sz="2400" b="1" dirty="0"/>
              <a:t>1.Какова была цель задания </a:t>
            </a:r>
            <a:r>
              <a:rPr lang="ru-RU" sz="2400" b="1" dirty="0" smtClean="0"/>
              <a:t>(задачи</a:t>
            </a:r>
            <a:r>
              <a:rPr lang="ru-RU" sz="2400" b="1" dirty="0"/>
              <a:t>)?</a:t>
            </a:r>
            <a:endParaRPr lang="ru-RU" sz="2400" dirty="0"/>
          </a:p>
          <a:p>
            <a:r>
              <a:rPr lang="ru-RU" sz="2400" b="1" dirty="0"/>
              <a:t>2.Удалось получить результаты (решить, ответить)?</a:t>
            </a:r>
            <a:endParaRPr lang="ru-RU" sz="2400" dirty="0"/>
          </a:p>
          <a:p>
            <a:r>
              <a:rPr lang="ru-RU" sz="2400" b="1" dirty="0"/>
              <a:t>3.Правильно или с ошибками?</a:t>
            </a:r>
            <a:endParaRPr lang="ru-RU" sz="2400" dirty="0"/>
          </a:p>
          <a:p>
            <a:r>
              <a:rPr lang="ru-RU" sz="2400" b="1" dirty="0"/>
              <a:t>4.Самостоятельно или с чей-то помощью?</a:t>
            </a:r>
            <a:endParaRPr lang="ru-RU" sz="2400" dirty="0"/>
          </a:p>
          <a:p>
            <a:r>
              <a:rPr lang="ru-RU" sz="2400" b="1" dirty="0"/>
              <a:t>5.Какую себе поставишь отметку</a:t>
            </a:r>
            <a:r>
              <a:rPr lang="ru-RU" sz="2400" b="1" dirty="0" smtClean="0"/>
              <a:t>?</a:t>
            </a:r>
            <a:endParaRPr lang="ru-RU" sz="2400" dirty="0"/>
          </a:p>
          <a:p>
            <a:r>
              <a:rPr lang="ru-RU" sz="2400" b="1" dirty="0"/>
              <a:t>6.Почему?</a:t>
            </a:r>
            <a:endParaRPr lang="ru-RU" sz="2400" dirty="0"/>
          </a:p>
          <a:p>
            <a:r>
              <a:rPr lang="ru-RU" sz="2400" b="1" dirty="0"/>
              <a:t>7. Каков был уровень задания?</a:t>
            </a:r>
            <a:endParaRPr lang="ru-RU" sz="2400" dirty="0"/>
          </a:p>
          <a:p>
            <a:r>
              <a:rPr lang="ru-RU" sz="2400" b="1" dirty="0"/>
              <a:t>8. Какое умение развивалось</a:t>
            </a:r>
            <a:r>
              <a:rPr lang="ru-RU" sz="2400" b="1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36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81</TotalTime>
  <Words>611</Words>
  <Application>Microsoft Office PowerPoint</Application>
  <PresentationFormat>Широкоэкранный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 (конференц-зал)</vt:lpstr>
      <vt:lpstr>Система оценивания на уроках физики в соответствии с ФГОС </vt:lpstr>
      <vt:lpstr>Недостатки традиционной системы оценивания:  </vt:lpstr>
      <vt:lpstr>Причина этих недостатков традиционной системы оценивания:</vt:lpstr>
      <vt:lpstr>Требования ФГОС к системе оценки достижения планируемых предметных результатов </vt:lpstr>
      <vt:lpstr>Объекты оценки личностных и метапредметных результатов</vt:lpstr>
      <vt:lpstr>7 шагов технологии оценивания образовательных достижений в рамках требований ФГОС </vt:lpstr>
      <vt:lpstr>«Алгоритм самооценки».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оценивания в соответствии с ФГОС</dc:title>
  <dc:creator>Дмитрий</dc:creator>
  <cp:lastModifiedBy>Дмитрий</cp:lastModifiedBy>
  <cp:revision>8</cp:revision>
  <dcterms:created xsi:type="dcterms:W3CDTF">2017-03-29T21:43:19Z</dcterms:created>
  <dcterms:modified xsi:type="dcterms:W3CDTF">2024-03-27T21:49:02Z</dcterms:modified>
</cp:coreProperties>
</file>