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8" r:id="rId12"/>
    <p:sldId id="267" r:id="rId13"/>
    <p:sldId id="266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0D7BD-64A5-4C2C-B0E9-6728C6DACB5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C8B3296C-ECE1-441C-A1A9-0952E3F0D656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Библиотека ДОУ</a:t>
          </a:r>
          <a:r>
            <a:rPr lang="ru-RU" altLang="zh-CN"/>
            <a:t/>
          </a:r>
          <a:endParaRPr lang="ru-RU" altLang="zh-CN"/>
        </a:p>
      </dgm:t>
    </dgm:pt>
    <dgm:pt modelId="{0FE6BD2A-1536-4C79-8D6D-8EF7FB1B7E73}" cxnId="{7E851D54-9C96-4421-9694-3E3EECF20C5D}" type="parTrans">
      <dgm:prSet/>
      <dgm:spPr/>
      <dgm:t>
        <a:bodyPr/>
        <a:p>
          <a:endParaRPr lang="zh-CN" altLang="en-US"/>
        </a:p>
      </dgm:t>
    </dgm:pt>
    <dgm:pt modelId="{778EE8AA-5DBE-4924-98EE-0C978FD4E20B}" cxnId="{7E851D54-9C96-4421-9694-3E3EECF20C5D}" type="sibTrans">
      <dgm:prSet/>
      <dgm:spPr/>
      <dgm:t>
        <a:bodyPr/>
        <a:p>
          <a:endParaRPr lang="zh-CN" altLang="en-US"/>
        </a:p>
      </dgm:t>
    </dgm:pt>
    <dgm:pt modelId="{2723D931-37E1-4024-865B-F872F6215E38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</a:t>
          </a:r>
          <a:r>
            <a:rPr lang="ru-RU" altLang="zh-CN"/>
            <a:t>б</a:t>
          </a:r>
          <a:r>
            <a:rPr lang="ru-RU" altLang="zh-CN"/>
            <a:t>оевой славы</a:t>
          </a:r>
          <a:r>
            <a:rPr lang="ru-RU" altLang="zh-CN"/>
            <a:t/>
          </a:r>
          <a:endParaRPr lang="ru-RU" altLang="zh-CN"/>
        </a:p>
      </dgm:t>
    </dgm:pt>
    <dgm:pt modelId="{0F1AED26-B47C-4653-A71E-EF4869D597EC}" cxnId="{C87F3C37-9F93-44E3-8918-E0714AE2D385}" type="parTrans">
      <dgm:prSet/>
      <dgm:spPr/>
      <dgm:t>
        <a:bodyPr/>
        <a:p>
          <a:endParaRPr lang="zh-CN" altLang="en-US"/>
        </a:p>
      </dgm:t>
    </dgm:pt>
    <dgm:pt modelId="{E0B5842F-8280-4DDE-A6F9-65D34B54048F}" cxnId="{C87F3C37-9F93-44E3-8918-E0714AE2D385}" type="sibTrans">
      <dgm:prSet/>
      <dgm:spPr/>
      <dgm:t>
        <a:bodyPr/>
        <a:p>
          <a:endParaRPr lang="zh-CN" altLang="en-US"/>
        </a:p>
      </dgm:t>
    </dgm:pt>
    <dgm:pt modelId="{6C8FA182-2902-4BB3-9D50-00202B6153CE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русского быта «Моя изба»</a:t>
          </a:r>
          <a:r>
            <a:rPr lang="ru-RU" altLang="zh-CN"/>
            <a:t/>
          </a:r>
          <a:endParaRPr lang="ru-RU" altLang="zh-CN"/>
        </a:p>
      </dgm:t>
    </dgm:pt>
    <dgm:pt modelId="{A15E8213-C555-4C15-804E-9BE04AF6FB32}" cxnId="{3FB35609-94E1-4640-83B8-CE503B4BBA12}" type="parTrans">
      <dgm:prSet/>
      <dgm:spPr/>
      <dgm:t>
        <a:bodyPr/>
        <a:p>
          <a:endParaRPr lang="zh-CN" altLang="en-US"/>
        </a:p>
      </dgm:t>
    </dgm:pt>
    <dgm:pt modelId="{D80C072E-DBE2-425E-9F55-D9033CD54D87}" cxnId="{3FB35609-94E1-4640-83B8-CE503B4BBA12}" type="sibTrans">
      <dgm:prSet/>
      <dgm:spPr/>
      <dgm:t>
        <a:bodyPr/>
        <a:p>
          <a:endParaRPr lang="zh-CN" altLang="en-US"/>
        </a:p>
      </dgm:t>
    </dgm:pt>
    <dgm:pt modelId="{058A1442-1BB3-464B-B2D5-E61365D3186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этнического быта «Моя Югра»</a:t>
          </a:r>
          <a:r>
            <a:rPr lang="ru-RU" altLang="zh-CN"/>
            <a:t/>
          </a:r>
          <a:endParaRPr lang="ru-RU" altLang="zh-CN"/>
        </a:p>
      </dgm:t>
    </dgm:pt>
    <dgm:pt modelId="{97AF910B-5987-4F9D-9892-76B8841820B1}" cxnId="{E4EBFCC3-6321-4535-BC7E-4595F4F5CEB5}" type="parTrans">
      <dgm:prSet/>
      <dgm:spPr/>
      <dgm:t>
        <a:bodyPr/>
        <a:p>
          <a:endParaRPr lang="zh-CN" altLang="en-US"/>
        </a:p>
      </dgm:t>
    </dgm:pt>
    <dgm:pt modelId="{9CFB096A-6373-4655-ACF3-654651B29A2B}" cxnId="{E4EBFCC3-6321-4535-BC7E-4595F4F5CEB5}" type="sibTrans">
      <dgm:prSet/>
      <dgm:spPr/>
      <dgm:t>
        <a:bodyPr/>
        <a:p>
          <a:endParaRPr lang="zh-CN" altLang="en-US"/>
        </a:p>
      </dgm:t>
    </dgm:pt>
    <dgm:pt modelId="{90604E61-F8FA-4C14-A35C-BCB27A56AFB4}" type="pres">
      <dgm:prSet presAssocID="{F410D7BD-64A5-4C2C-B0E9-6728C6DACB59}" presName="matrix" presStyleCnt="0">
        <dgm:presLayoutVars>
          <dgm:chMax val="1"/>
          <dgm:dir/>
          <dgm:resizeHandles val="exact"/>
        </dgm:presLayoutVars>
      </dgm:prSet>
      <dgm:spPr/>
    </dgm:pt>
    <dgm:pt modelId="{1F1EB44E-E6CD-4188-9E2C-1E0998990556}" type="pres">
      <dgm:prSet presAssocID="{F410D7BD-64A5-4C2C-B0E9-6728C6DACB59}" presName="diamond" presStyleLbl="bgShp" presStyleIdx="0" presStyleCnt="1" custScaleX="159922"/>
      <dgm:spPr/>
    </dgm:pt>
    <dgm:pt modelId="{3328CB01-ABEB-405A-855A-69D5454695E5}" type="pres">
      <dgm:prSet presAssocID="{F410D7BD-64A5-4C2C-B0E9-6728C6DACB59}" presName="quad1" presStyleLbl="node1" presStyleIdx="0" presStyleCnt="4" custScaleX="142588" custLinFactNeighborX="-17118" custLinFactNeighborY="6691">
        <dgm:presLayoutVars>
          <dgm:chMax val="0"/>
          <dgm:chPref val="0"/>
          <dgm:bulletEnabled val="1"/>
        </dgm:presLayoutVars>
      </dgm:prSet>
      <dgm:spPr/>
    </dgm:pt>
    <dgm:pt modelId="{535780CC-4D93-4EE9-B564-2FABEAC59D18}" type="pres">
      <dgm:prSet presAssocID="{F410D7BD-64A5-4C2C-B0E9-6728C6DACB59}" presName="quad2" presStyleLbl="node1" presStyleIdx="1" presStyleCnt="4" custScaleX="147510" custLinFactNeighborX="22537" custLinFactNeighborY="5419">
        <dgm:presLayoutVars>
          <dgm:chMax val="0"/>
          <dgm:chPref val="0"/>
          <dgm:bulletEnabled val="1"/>
        </dgm:presLayoutVars>
      </dgm:prSet>
      <dgm:spPr/>
    </dgm:pt>
    <dgm:pt modelId="{7DE8EA7D-DEFE-49B8-A5B3-42790BF4A3C7}" type="pres">
      <dgm:prSet presAssocID="{F410D7BD-64A5-4C2C-B0E9-6728C6DACB59}" presName="quad3" presStyleLbl="node1" presStyleIdx="2" presStyleCnt="4" custScaleX="143362" custLinFactNeighborX="-19194" custLinFactNeighborY="827">
        <dgm:presLayoutVars>
          <dgm:chMax val="0"/>
          <dgm:chPref val="0"/>
          <dgm:bulletEnabled val="1"/>
        </dgm:presLayoutVars>
      </dgm:prSet>
      <dgm:spPr/>
    </dgm:pt>
    <dgm:pt modelId="{C0A1B9E8-6DAD-41B6-AB76-690AD9A99FB7}" type="pres">
      <dgm:prSet presAssocID="{F410D7BD-64A5-4C2C-B0E9-6728C6DACB59}" presName="quad4" presStyleLbl="node1" presStyleIdx="3" presStyleCnt="4" custScaleX="150938" custLinFactNeighborX="25884" custLinFactNeighborY="829">
        <dgm:presLayoutVars>
          <dgm:chMax val="0"/>
          <dgm:chPref val="0"/>
          <dgm:bulletEnabled val="1"/>
        </dgm:presLayoutVars>
      </dgm:prSet>
      <dgm:spPr/>
    </dgm:pt>
  </dgm:ptLst>
  <dgm:cxnLst>
    <dgm:cxn modelId="{7E851D54-9C96-4421-9694-3E3EECF20C5D}" srcId="{F410D7BD-64A5-4C2C-B0E9-6728C6DACB59}" destId="{C8B3296C-ECE1-441C-A1A9-0952E3F0D656}" srcOrd="0" destOrd="0" parTransId="{0FE6BD2A-1536-4C79-8D6D-8EF7FB1B7E73}" sibTransId="{778EE8AA-5DBE-4924-98EE-0C978FD4E20B}"/>
    <dgm:cxn modelId="{C87F3C37-9F93-44E3-8918-E0714AE2D385}" srcId="{F410D7BD-64A5-4C2C-B0E9-6728C6DACB59}" destId="{2723D931-37E1-4024-865B-F872F6215E38}" srcOrd="1" destOrd="0" parTransId="{0F1AED26-B47C-4653-A71E-EF4869D597EC}" sibTransId="{E0B5842F-8280-4DDE-A6F9-65D34B54048F}"/>
    <dgm:cxn modelId="{3FB35609-94E1-4640-83B8-CE503B4BBA12}" srcId="{F410D7BD-64A5-4C2C-B0E9-6728C6DACB59}" destId="{6C8FA182-2902-4BB3-9D50-00202B6153CE}" srcOrd="2" destOrd="0" parTransId="{A15E8213-C555-4C15-804E-9BE04AF6FB32}" sibTransId="{D80C072E-DBE2-425E-9F55-D9033CD54D87}"/>
    <dgm:cxn modelId="{E4EBFCC3-6321-4535-BC7E-4595F4F5CEB5}" srcId="{F410D7BD-64A5-4C2C-B0E9-6728C6DACB59}" destId="{058A1442-1BB3-464B-B2D5-E61365D31867}" srcOrd="3" destOrd="0" parTransId="{97AF910B-5987-4F9D-9892-76B8841820B1}" sibTransId="{9CFB096A-6373-4655-ACF3-654651B29A2B}"/>
    <dgm:cxn modelId="{9D059C21-4535-4D16-BC5A-FBBB933DA48D}" type="presOf" srcId="{F410D7BD-64A5-4C2C-B0E9-6728C6DACB59}" destId="{90604E61-F8FA-4C14-A35C-BCB27A56AFB4}" srcOrd="0" destOrd="0" presId="urn:microsoft.com/office/officeart/2005/8/layout/matrix3"/>
    <dgm:cxn modelId="{F07BAA21-F2CD-43BF-BAEA-3B5D1E59B8A9}" type="presParOf" srcId="{90604E61-F8FA-4C14-A35C-BCB27A56AFB4}" destId="{1F1EB44E-E6CD-4188-9E2C-1E0998990556}" srcOrd="0" destOrd="0" presId="urn:microsoft.com/office/officeart/2005/8/layout/matrix3"/>
    <dgm:cxn modelId="{DACC4376-5B87-4846-9A12-C03E30D016A9}" type="presParOf" srcId="{90604E61-F8FA-4C14-A35C-BCB27A56AFB4}" destId="{3328CB01-ABEB-405A-855A-69D5454695E5}" srcOrd="1" destOrd="0" presId="urn:microsoft.com/office/officeart/2005/8/layout/matrix3"/>
    <dgm:cxn modelId="{23F315BF-B1FE-4E69-AEE3-F1441BECF3A8}" type="presOf" srcId="{C8B3296C-ECE1-441C-A1A9-0952E3F0D656}" destId="{3328CB01-ABEB-405A-855A-69D5454695E5}" srcOrd="0" destOrd="0" presId="urn:microsoft.com/office/officeart/2005/8/layout/matrix3"/>
    <dgm:cxn modelId="{4B5DE151-CCA8-4334-A43C-230FEA987F05}" type="presParOf" srcId="{90604E61-F8FA-4C14-A35C-BCB27A56AFB4}" destId="{535780CC-4D93-4EE9-B564-2FABEAC59D18}" srcOrd="2" destOrd="0" presId="urn:microsoft.com/office/officeart/2005/8/layout/matrix3"/>
    <dgm:cxn modelId="{43CFFC4C-CEB9-4D3E-A7D8-36454DF80B85}" type="presOf" srcId="{2723D931-37E1-4024-865B-F872F6215E38}" destId="{535780CC-4D93-4EE9-B564-2FABEAC59D18}" srcOrd="0" destOrd="0" presId="urn:microsoft.com/office/officeart/2005/8/layout/matrix3"/>
    <dgm:cxn modelId="{AF5A6DCD-739C-4097-996F-5DC9950E50C1}" type="presParOf" srcId="{90604E61-F8FA-4C14-A35C-BCB27A56AFB4}" destId="{7DE8EA7D-DEFE-49B8-A5B3-42790BF4A3C7}" srcOrd="3" destOrd="0" presId="urn:microsoft.com/office/officeart/2005/8/layout/matrix3"/>
    <dgm:cxn modelId="{5E5914E7-E513-48DF-9AC8-3112E1E723F3}" type="presOf" srcId="{6C8FA182-2902-4BB3-9D50-00202B6153CE}" destId="{7DE8EA7D-DEFE-49B8-A5B3-42790BF4A3C7}" srcOrd="0" destOrd="0" presId="urn:microsoft.com/office/officeart/2005/8/layout/matrix3"/>
    <dgm:cxn modelId="{06699B0E-3A91-4062-A8E7-696A72DFD75C}" type="presParOf" srcId="{90604E61-F8FA-4C14-A35C-BCB27A56AFB4}" destId="{C0A1B9E8-6DAD-41B6-AB76-690AD9A99FB7}" srcOrd="4" destOrd="0" presId="urn:microsoft.com/office/officeart/2005/8/layout/matrix3"/>
    <dgm:cxn modelId="{8B0AF0D7-4EF2-477B-BD94-E766C5B3BBFB}" type="presOf" srcId="{058A1442-1BB3-464B-B2D5-E61365D31867}" destId="{C0A1B9E8-6DAD-41B6-AB76-690AD9A99FB7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715000" cy="5715000"/>
        <a:chOff x="0" y="0"/>
        <a:chExt cx="5715000" cy="5715000"/>
      </a:xfrm>
    </dsp:grpSpPr>
    <dsp:sp modelId="{1F1EB44E-E6CD-4188-9E2C-1E0998990556}">
      <dsp:nvSpPr>
        <dsp:cNvPr id="3" name="Ромб 2"/>
        <dsp:cNvSpPr/>
      </dsp:nvSpPr>
      <dsp:spPr bwMode="white">
        <a:xfrm>
          <a:off x="1185551" y="0"/>
          <a:ext cx="9139542" cy="5715000"/>
        </a:xfrm>
        <a:prstGeom prst="diamond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185551" y="0"/>
        <a:ext cx="9139542" cy="5715000"/>
      </dsp:txXfrm>
    </dsp:sp>
    <dsp:sp modelId="{3328CB01-ABEB-405A-855A-69D5454695E5}">
      <dsp:nvSpPr>
        <dsp:cNvPr id="4" name="Скругленный прямоугольник 3"/>
        <dsp:cNvSpPr/>
      </dsp:nvSpPr>
      <dsp:spPr bwMode="white">
        <a:xfrm>
          <a:off x="2584602" y="692057"/>
          <a:ext cx="3178073" cy="22288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0489" tIns="110489" rIns="110489" bIns="110489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Библиотека ДОУ</a:t>
          </a:r>
          <a:endParaRPr lang="ru-RU" altLang="zh-CN"/>
        </a:p>
      </dsp:txBody>
      <dsp:txXfrm>
        <a:off x="2584602" y="692057"/>
        <a:ext cx="3178073" cy="2228850"/>
      </dsp:txXfrm>
    </dsp:sp>
    <dsp:sp modelId="{535780CC-4D93-4EE9-B564-2FABEAC59D18}">
      <dsp:nvSpPr>
        <dsp:cNvPr id="5" name="Скругленный прямоугольник 4"/>
        <dsp:cNvSpPr/>
      </dsp:nvSpPr>
      <dsp:spPr bwMode="white">
        <a:xfrm>
          <a:off x="5813900" y="663706"/>
          <a:ext cx="3287777" cy="22288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0489" tIns="110489" rIns="110489" bIns="110489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</a:t>
          </a:r>
          <a:r>
            <a:rPr lang="ru-RU" altLang="zh-CN"/>
            <a:t>б</a:t>
          </a:r>
          <a:r>
            <a:rPr lang="ru-RU" altLang="zh-CN"/>
            <a:t>оевой славы</a:t>
          </a:r>
          <a:endParaRPr lang="ru-RU" altLang="zh-CN"/>
        </a:p>
      </dsp:txBody>
      <dsp:txXfrm>
        <a:off x="5813900" y="663706"/>
        <a:ext cx="3287777" cy="2228850"/>
      </dsp:txXfrm>
    </dsp:sp>
    <dsp:sp modelId="{7DE8EA7D-DEFE-49B8-A5B3-42790BF4A3C7}">
      <dsp:nvSpPr>
        <dsp:cNvPr id="6" name="Скругленный прямоугольник 5"/>
        <dsp:cNvSpPr/>
      </dsp:nvSpPr>
      <dsp:spPr bwMode="white">
        <a:xfrm>
          <a:off x="2529705" y="2961658"/>
          <a:ext cx="3195324" cy="22288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0489" tIns="110489" rIns="110489" bIns="110489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русского быта «Моя изба»</a:t>
          </a:r>
          <a:endParaRPr lang="ru-RU" altLang="zh-CN"/>
        </a:p>
      </dsp:txBody>
      <dsp:txXfrm>
        <a:off x="2529705" y="2961658"/>
        <a:ext cx="3195324" cy="2228850"/>
      </dsp:txXfrm>
    </dsp:sp>
    <dsp:sp modelId="{C0A1B9E8-6DAD-41B6-AB76-690AD9A99FB7}">
      <dsp:nvSpPr>
        <dsp:cNvPr id="7" name="Скругленный прямоугольник 6"/>
        <dsp:cNvSpPr/>
      </dsp:nvSpPr>
      <dsp:spPr bwMode="white">
        <a:xfrm>
          <a:off x="5850297" y="2961702"/>
          <a:ext cx="3364182" cy="22288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0489" tIns="110489" rIns="110489" bIns="110489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Музей этнического быта «Моя Югра»</a:t>
          </a:r>
          <a:endParaRPr lang="ru-RU" altLang="zh-CN"/>
        </a:p>
      </dsp:txBody>
      <dsp:txXfrm>
        <a:off x="5850297" y="2961702"/>
        <a:ext cx="3364182" cy="222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692" y="303530"/>
            <a:ext cx="10943167" cy="1082675"/>
          </a:xfrm>
        </p:spPr>
        <p:txBody>
          <a:bodyPr/>
          <a:lstStyle/>
          <a:p>
            <a:r>
              <a:rPr lang="en-US" sz="1600" dirty="0"/>
              <a:t>Муниципальное автономное дошкольное образовательное учреждение города Нижневартовска </a:t>
            </a:r>
            <a:br>
              <a:rPr lang="en-US" sz="1600" dirty="0"/>
            </a:br>
            <a:r>
              <a:rPr lang="en-US" sz="1600" dirty="0"/>
              <a:t>детский сад №37 «Дружная семейка»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573" y="1994535"/>
            <a:ext cx="10949517" cy="1752600"/>
          </a:xfrm>
        </p:spPr>
        <p:txBody>
          <a:bodyPr/>
          <a:lstStyle/>
          <a:p>
            <a:r>
              <a:rPr lang="en-US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Программа по духовно-нравственному воспитанию детей старшего дошкольного возраста </a:t>
            </a:r>
            <a:endParaRPr lang="en-US">
              <a:ln w="10160">
                <a:solidFill>
                  <a:schemeClr val="tx2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«Добрый мир»</a:t>
            </a:r>
            <a:endParaRPr lang="en-US">
              <a:ln w="10160">
                <a:solidFill>
                  <a:schemeClr val="tx2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9" name="Рисунок 24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r="123"/>
          <a:stretch>
            <a:fillRect/>
          </a:stretch>
        </p:blipFill>
        <p:spPr>
          <a:xfrm>
            <a:off x="4780280" y="4470400"/>
            <a:ext cx="2856230" cy="206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46435" y="0"/>
            <a:ext cx="3727794" cy="481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254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973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боевой славы</a:t>
            </a:r>
            <a:endParaRPr lang="ru-RU" sz="2540" b="1" dirty="0">
              <a:ln w="1905">
                <a:solidFill>
                  <a:sysClr val="windowText" lastClr="000000"/>
                </a:solidFill>
              </a:ln>
              <a:solidFill>
                <a:srgbClr val="F973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7588" name="Picture 4" descr="C:\Users\Админ\Desktop\file1572972531521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46435" y="2409752"/>
            <a:ext cx="2460930" cy="328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9" name="Picture 5" descr="C:\Users\Админ\Desktop\IMG_20191123_173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214" y="4418520"/>
            <a:ext cx="3252640" cy="243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1" name="Picture 7" descr="C:\Users\Админ\Desktop\фото сада\IMG-7d2701e2cebf1c0b2aed013bc5294d82-V.jpg"/>
          <p:cNvPicPr>
            <a:picLocks noChangeAspect="1" noChangeArrowheads="1"/>
          </p:cNvPicPr>
          <p:nvPr/>
        </p:nvPicPr>
        <p:blipFill>
          <a:blip r:embed="rId3"/>
          <a:srcRect l="8517"/>
          <a:stretch>
            <a:fillRect/>
          </a:stretch>
        </p:blipFill>
        <p:spPr bwMode="auto">
          <a:xfrm>
            <a:off x="3221070" y="4166079"/>
            <a:ext cx="4378060" cy="269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72667" y="475244"/>
            <a:ext cx="3563732" cy="1603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35" b="1" u="sng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Цель музея</a:t>
            </a:r>
            <a:r>
              <a:rPr lang="ru-RU" sz="1635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Расширить и обобщить знания детей об истории Великой Отечественной Войны и способствовать воспитанию у дошкольников основ музейной культуры</a:t>
            </a:r>
            <a:endParaRPr lang="ru-RU" sz="16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5" descr="C:\Users\Админ\Desktop\фото сада\фото центров\20230404_101552.jpg"/>
          <p:cNvPicPr>
            <a:picLocks noChangeAspect="1" noChangeArrowheads="1"/>
          </p:cNvPicPr>
          <p:nvPr/>
        </p:nvPicPr>
        <p:blipFill>
          <a:blip r:embed="rId4" cstate="print"/>
          <a:srcRect b="10371"/>
          <a:stretch>
            <a:fillRect/>
          </a:stretch>
        </p:blipFill>
        <p:spPr bwMode="auto">
          <a:xfrm>
            <a:off x="4979307" y="0"/>
            <a:ext cx="5966547" cy="401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46435" y="0"/>
            <a:ext cx="3684393" cy="487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2941" tIns="41471" rIns="82941" bIns="41471">
            <a:spAutoFit/>
          </a:bodyPr>
          <a:lstStyle/>
          <a:p>
            <a:pPr algn="ctr" defTabSz="914400"/>
            <a:r>
              <a:rPr lang="ru-RU" sz="263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973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«Моя Югра»</a:t>
            </a:r>
            <a:endParaRPr lang="ru-RU" sz="2630" b="1" dirty="0">
              <a:ln w="1905">
                <a:solidFill>
                  <a:sysClr val="windowText" lastClr="000000"/>
                </a:solidFill>
              </a:ln>
              <a:solidFill>
                <a:srgbClr val="F973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5" name="Picture 3" descr="C:\Users\Админ\Desktop\IMG_20191125_11374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32732" y="292063"/>
            <a:ext cx="3435049" cy="34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82961" y="669382"/>
            <a:ext cx="2571534" cy="1603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35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Цель:</a:t>
            </a:r>
            <a:endParaRPr lang="ru-RU" sz="1635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1635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познакомить детей с историей  родного города. Познакомить детей с жизнью коренных народов, населяющих наш город.</a:t>
            </a:r>
            <a:endParaRPr lang="ru-RU" sz="1635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265" name="Picture 1" descr="C:\Users\Админ\Desktop\фото сада\фото центров\DSC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435" y="3067522"/>
            <a:ext cx="4462741" cy="315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Админ\Desktop\фото сада\фото центров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475558" y="4387705"/>
            <a:ext cx="2964355" cy="197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Админ\Desktop\фото сада\фото центров\DSC_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557" y="3734931"/>
            <a:ext cx="4345879" cy="289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Админ\Desktop\фото сада\фото центров\DSC_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472497" y="472370"/>
            <a:ext cx="3640126" cy="288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58995" y="752"/>
            <a:ext cx="6843395" cy="5848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2952" tIns="41476" rIns="82952" bIns="41476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65" b="1" i="0" u="none" strike="noStrike" normalizeH="0" baseline="0" dirty="0" smtClean="0">
                <a:ln w="1905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Библиотечный центр «Читай - сад»</a:t>
            </a:r>
            <a:endParaRPr kumimoji="0" lang="ru-RU" sz="4355" b="1" i="0" u="none" strike="noStrike" normalizeH="0" baseline="0" dirty="0" smtClean="0">
              <a:ln w="1905">
                <a:solidFill>
                  <a:schemeClr val="tx1"/>
                </a:solidFill>
              </a:ln>
              <a:solidFill>
                <a:srgbClr val="66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4410784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70779" y="3348267"/>
            <a:ext cx="4675075" cy="35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23942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30" y="3592877"/>
            <a:ext cx="4340787" cy="325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s20012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6110" y="585470"/>
            <a:ext cx="3539490" cy="300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03366595_copy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t="9297" r="7699"/>
          <a:stretch>
            <a:fillRect/>
          </a:stretch>
        </p:blipFill>
        <p:spPr bwMode="auto">
          <a:xfrm>
            <a:off x="1741847" y="525367"/>
            <a:ext cx="4780150" cy="316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46435" y="0"/>
            <a:ext cx="3994403" cy="487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2941" tIns="41471" rIns="82941" bIns="41471">
            <a:spAutoFit/>
          </a:bodyPr>
          <a:lstStyle/>
          <a:p>
            <a:pPr algn="ctr" defTabSz="914400"/>
            <a:r>
              <a:rPr lang="ru-RU" sz="263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973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«Русская изба»</a:t>
            </a:r>
            <a:endParaRPr lang="ru-RU" sz="2630" b="1" dirty="0">
              <a:ln w="1905">
                <a:solidFill>
                  <a:sysClr val="windowText" lastClr="000000"/>
                </a:solidFill>
              </a:ln>
              <a:solidFill>
                <a:srgbClr val="F973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09" name="Picture 1" descr="C:\Users\Админ\Desktop\IMG_20191125_11435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72501" y="239641"/>
            <a:ext cx="2873390" cy="343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Users\Админ\Desktop\IMG_20191125_114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123" y="3705221"/>
            <a:ext cx="2823272" cy="315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C:\Users\Админ\Desktop\IMG_20191125_114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779" y="1804797"/>
            <a:ext cx="3225939" cy="400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C:\Users\Админ\Desktop\IMG_20191125_114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74" y="360038"/>
            <a:ext cx="2676377" cy="319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87463" y="544584"/>
            <a:ext cx="2423775" cy="10991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z="1635" b="1" u="sng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Цель музея: </a:t>
            </a:r>
            <a:r>
              <a:rPr lang="ru-RU" sz="1635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Знакомство детей с традициями и истоками русской народной культуры.</a:t>
            </a:r>
            <a:endParaRPr lang="ru-RU" sz="1635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3013" name="Picture 5" descr="C:\Users\Админ\Desktop\IMG_20191125_1143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2374" y="3678722"/>
            <a:ext cx="2864173" cy="320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Текстовое поле 101"/>
          <p:cNvSpPr txBox="1"/>
          <p:nvPr/>
        </p:nvSpPr>
        <p:spPr>
          <a:xfrm>
            <a:off x="648335" y="1305560"/>
            <a:ext cx="106032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charset="0"/>
              </a:rPr>
              <a:t>Семья - первый социальный институт ребёнка, где он усваивает моральные принципы и нормы, семья - транслятор нравственного, духовного опыта, имеющий огромный воспитательный потенциал. В народе говорят: «хороший пример - лучше, чем сто слов», воплощая этот мудрый педагогический приём в жизни, мы вовлекаем семью в жизнедеятельность дошкольного учреждения, в систему работы по нравственно воспитанию дошкольников. Начать работу с родителями группы нужно с проведения </a:t>
            </a:r>
            <a:r>
              <a:rPr lang="en-US" b="1">
                <a:latin typeface="Times New Roman" panose="02020603050405020304" charset="0"/>
              </a:rPr>
              <a:t>анкетирования. </a:t>
            </a:r>
            <a:r>
              <a:rPr lang="en-US" b="0">
                <a:latin typeface="Times New Roman" panose="02020603050405020304" charset="0"/>
              </a:rPr>
              <a:t>Оно проводится с целью изучения состояния работы в семье по формированию нравственно-патриотической воспитанности 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Замещающее содержимое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936625"/>
            <a:ext cx="12192000" cy="8354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800"/>
              <a:t>Актуальность и проблема духовно-нравственного воспитания</a:t>
            </a:r>
            <a:endParaRPr lang="ru-RU" altLang="en-US" sz="28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4850" y="1189355"/>
            <a:ext cx="10736580" cy="14547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В настоящее время воспитание детей стало более сложным из-за быстрого темпа жизни,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экономических проблем и социальных изменений. Дети сталкиваются с большим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количеством информации и влияний из разных источников, что может оказывать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негативное воздействие на их эмоциональное, психологическое и моральное состояние.</a:t>
            </a: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4215" y="2938145"/>
            <a:ext cx="10736580" cy="2472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Духовно-нравственное воспитание помогает детям развивать чувство ответственности,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справедливости, уважения к другим людям и окружающей среде. Оно также способствует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формированию у детей духовных ценностей, которые помогают им понимать свою жизнь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и место в мире.</a:t>
            </a:r>
            <a:r>
              <a:rPr lang="ru-RU" altLang="en-US">
                <a:sym typeface="+mn-ea"/>
              </a:rPr>
              <a:t>Кроме того, духовно-нравственное воспитание способствует формированию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личности ребенка, которая будет уметь правильно принимать решения, решать конфликты,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проявлять эмпатию и сострадание к другим людям.</a:t>
            </a: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2123440"/>
            <a:ext cx="10791825" cy="4003675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indent="0">
              <a:buNone/>
            </a:pPr>
            <a:r>
              <a:rPr lang="ru-RU" altLang="en-US" sz="1800"/>
              <a:t>Задачи: </a:t>
            </a:r>
            <a:endParaRPr lang="ru-RU" altLang="en-US" sz="1800"/>
          </a:p>
          <a:p>
            <a:pPr>
              <a:buFont typeface="Wingdings" panose="05000000000000000000" charset="0"/>
              <a:buChar char="ü"/>
            </a:pPr>
            <a:r>
              <a:rPr lang="ru-RU" altLang="en-US" sz="1800"/>
              <a:t>Сформировать в каждом ребенке общечеловеческие ценности, добродетели: любовь к ближнему, сострадание, справедливость, гражданственность, веру в прекрасное, ответственность, этическую культуру, нравственные устои.</a:t>
            </a:r>
            <a:endParaRPr lang="ru-RU" altLang="en-US" sz="1800"/>
          </a:p>
          <a:p>
            <a:pPr>
              <a:buFont typeface="Wingdings" panose="05000000000000000000" charset="0"/>
              <a:buChar char="ü"/>
            </a:pPr>
            <a:r>
              <a:rPr lang="ru-RU" altLang="en-US" sz="1800"/>
              <a:t>Пробудить все силы, присущие человеку: физические, умственные, этические, эмоциональные, эстетические.</a:t>
            </a:r>
            <a:endParaRPr lang="ru-RU" altLang="en-US" sz="1800"/>
          </a:p>
          <a:p>
            <a:pPr>
              <a:buFont typeface="Wingdings" panose="05000000000000000000" charset="0"/>
              <a:buChar char="ü"/>
            </a:pPr>
            <a:r>
              <a:rPr lang="ru-RU" altLang="en-US" sz="2000"/>
              <a:t>Сформировать человеческие устои, понимание добра и зла.</a:t>
            </a:r>
            <a:endParaRPr lang="ru-RU" altLang="en-US" sz="2000"/>
          </a:p>
          <a:p>
            <a:pPr>
              <a:buFont typeface="Wingdings" panose="05000000000000000000" charset="0"/>
              <a:buChar char="ü"/>
            </a:pPr>
            <a:r>
              <a:rPr lang="ru-RU" altLang="en-US" sz="2000"/>
              <a:t>Не приспособить ребёнка к потребностям общества, а сформировать у него умение ориентироваться в обществе, воспитать человека-творца - гражданина.</a:t>
            </a:r>
            <a:endParaRPr lang="ru-RU" altLang="en-US" sz="2000"/>
          </a:p>
          <a:p>
            <a:pPr>
              <a:buFont typeface="Wingdings" panose="05000000000000000000" charset="0"/>
              <a:buChar char="ü"/>
            </a:pPr>
            <a:r>
              <a:rPr lang="ru-RU" altLang="en-US" sz="2000"/>
              <a:t>Сформировать культуру общения.</a:t>
            </a:r>
            <a:endParaRPr lang="ru-RU" altLang="en-US" sz="2000"/>
          </a:p>
          <a:p>
            <a:pPr>
              <a:buFont typeface="Wingdings" panose="05000000000000000000" charset="0"/>
              <a:buChar char="ü"/>
            </a:pPr>
            <a:r>
              <a:rPr lang="ru-RU" altLang="en-US" sz="2000"/>
              <a:t>Воспитать потребность в созидательной деятельности, творческом развитии, положительном отношении к труду как средству самоутверждения.</a:t>
            </a:r>
            <a:endParaRPr lang="ru-RU" altLang="en-US" sz="20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2765" y="616585"/>
            <a:ext cx="10868660" cy="1275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Цель Программы:</a:t>
            </a: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формирование у детей ценностных ориентиров и нравственных норм, основанных на </a:t>
            </a:r>
            <a:endParaRPr lang="ru-RU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>
                <a:sym typeface="+mn-ea"/>
              </a:rPr>
              <a:t>культурно- исторических и духовно-нравственных, патриотических и общечеловеческих принципов.</a:t>
            </a:r>
            <a:endParaRPr lang="ru-RU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Замещающее содержимое 6"/>
          <p:cNvGraphicFramePr/>
          <p:nvPr>
            <p:ph idx="1"/>
          </p:nvPr>
        </p:nvGraphicFramePr>
        <p:xfrm>
          <a:off x="666750" y="418465"/>
          <a:ext cx="10503535" cy="621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290"/>
                <a:gridCol w="7294245"/>
              </a:tblGrid>
              <a:tr h="587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</a:t>
                      </a:r>
                      <a:r>
                        <a:rPr lang="ru-RU" altLang="en-US" sz="20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ы</a:t>
                      </a:r>
                      <a:endParaRPr lang="ru-RU" altLang="en-US" sz="2000" b="1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Содержание</a:t>
                      </a:r>
                      <a:endParaRPr lang="en-US" altLang="en-US" sz="2000" b="1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87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 воспитания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Это основа действенного решения воспитательных задач.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28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 блочного подхода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Позволяет педагогически воспроизвести многообразие методов и приёмов работы с детьми, сохранить принцип научности содержания, повысить эффективность его реализации.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584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 системности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Работа  проводится системно, весь учебный год, при гибком распределении содержания программы.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57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 индивидуального и дифференцированного подхода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Учёт личностных, возрастных особенностей детей и уровня их психического и физического развития.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973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Принцип комплексного сквозного подхода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Заключается  во  взаимодействии  воспитателей со специалистами  </a:t>
                      </a:r>
                      <a:r>
                        <a:rPr lang="ru-RU" alt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ДОУ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, с родителями воспитанников</a:t>
                      </a:r>
                      <a:r>
                        <a:rPr lang="ru-RU" alt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и привлечение всех участников педагогического процесса, социума к непосредственному и сознательному участию в целенаправленной деятельности по нравственно-патриотическому воспитанию</a:t>
                      </a:r>
                      <a:r>
                        <a:rPr lang="ru-RU" alt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дошкольников.</a:t>
                      </a:r>
                      <a:endParaRPr lang="en-US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ru-RU" altLang="en-US"/>
            </a:br>
            <a:r>
              <a:rPr lang="ru-RU" altLang="en-US"/>
              <a:t>Развивающая предметно-пространственная </a:t>
            </a:r>
            <a:br>
              <a:rPr lang="ru-RU" altLang="en-US"/>
            </a:br>
            <a:r>
              <a:rPr lang="ru-RU" altLang="en-US"/>
              <a:t>среда ДОУ</a:t>
            </a:r>
            <a:endParaRPr lang="ru-RU" altLang="en-US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0980" y="892175"/>
          <a:ext cx="115106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ru-RU" altLang="en-US">
                <a:sym typeface="+mn-ea"/>
              </a:rPr>
            </a:br>
            <a:br>
              <a:rPr lang="ru-RU" altLang="en-US">
                <a:sym typeface="+mn-ea"/>
              </a:rPr>
            </a:br>
            <a:r>
              <a:rPr lang="ru-RU" altLang="en-US" sz="2800">
                <a:sym typeface="+mn-ea"/>
              </a:rPr>
              <a:t>Развивающая среда в группе по духовно-нравственному воспитанию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947150" y="1417320"/>
            <a:ext cx="3028315" cy="298831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br>
              <a:rPr lang="ru-RU" altLang="en-US"/>
            </a:br>
            <a:endParaRPr lang="ru-RU" altLang="en-US" sz="2000"/>
          </a:p>
        </p:txBody>
      </p:sp>
      <p:pic>
        <p:nvPicPr>
          <p:cNvPr id="5" name="Изображение 4" descr="1220291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1636395"/>
            <a:ext cx="6563360" cy="4050030"/>
          </a:xfrm>
          <a:prstGeom prst="rect">
            <a:avLst/>
          </a:prstGeom>
        </p:spPr>
      </p:pic>
      <p:pic>
        <p:nvPicPr>
          <p:cNvPr id="1026" name="Picture 2" descr="E:\ДОКУМЕНТЫ\Библиотека\20230314_095615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920" y="1501775"/>
            <a:ext cx="5338445" cy="431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l="23650" t="19217" r="43214" b="13671"/>
          <a:stretch>
            <a:fillRect/>
          </a:stretch>
        </p:blipFill>
        <p:spPr>
          <a:xfrm>
            <a:off x="1368425" y="125095"/>
            <a:ext cx="9241155" cy="6473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AutoShape 185"/>
          <p:cNvSpPr>
            <a:spLocks noChangeArrowheads="1"/>
          </p:cNvSpPr>
          <p:nvPr/>
        </p:nvSpPr>
        <p:spPr bwMode="auto">
          <a:xfrm rot="10800000">
            <a:off x="3417570" y="1929130"/>
            <a:ext cx="5193665" cy="894715"/>
          </a:xfrm>
          <a:prstGeom prst="homePlate">
            <a:avLst>
              <a:gd name="adj" fmla="val 228814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Мой дом,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моя семья, мои друзья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8" name="AutoShape 186"/>
          <p:cNvSpPr>
            <a:spLocks noChangeArrowheads="1"/>
          </p:cNvSpPr>
          <p:nvPr/>
        </p:nvSpPr>
        <p:spPr bwMode="auto">
          <a:xfrm rot="10800000">
            <a:off x="3359150" y="3033395"/>
            <a:ext cx="5252720" cy="781685"/>
          </a:xfrm>
          <a:prstGeom prst="homePlate">
            <a:avLst>
              <a:gd name="adj" fmla="val 255922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Добро и зло, любовь 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 вера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14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4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AutoShape 187"/>
          <p:cNvSpPr>
            <a:spLocks noChangeArrowheads="1"/>
          </p:cNvSpPr>
          <p:nvPr/>
        </p:nvSpPr>
        <p:spPr bwMode="auto">
          <a:xfrm rot="10800000">
            <a:off x="3359785" y="3979545"/>
            <a:ext cx="5251450" cy="760730"/>
          </a:xfrm>
          <a:prstGeom prst="homePlate">
            <a:avLst>
              <a:gd name="adj" fmla="val 24390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Моя Югра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6" name="AutoShape 188"/>
          <p:cNvSpPr>
            <a:spLocks noChangeArrowheads="1"/>
          </p:cNvSpPr>
          <p:nvPr/>
        </p:nvSpPr>
        <p:spPr bwMode="auto">
          <a:xfrm rot="10800000">
            <a:off x="3330575" y="4942205"/>
            <a:ext cx="5280660" cy="817880"/>
          </a:xfrm>
          <a:prstGeom prst="homePlate">
            <a:avLst>
              <a:gd name="adj" fmla="val 22413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</a:t>
            </a:r>
            <a:r>
              <a:rPr lang="en-US" altLang="zh-CN" sz="20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я Россия</a:t>
            </a:r>
            <a:endParaRPr lang="en-US" altLang="zh-CN" sz="20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1" name="AutoShape 189"/>
          <p:cNvSpPr>
            <a:spLocks noChangeArrowheads="1"/>
          </p:cNvSpPr>
          <p:nvPr/>
        </p:nvSpPr>
        <p:spPr bwMode="auto">
          <a:xfrm rot="16200000">
            <a:off x="621030" y="3411855"/>
            <a:ext cx="3349625" cy="810260"/>
          </a:xfrm>
          <a:prstGeom prst="flowChartProcess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</a:ln>
          <a:effectLst/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/>
            <a:r>
              <a:rPr lang="en-US" altLang="zh-CN" sz="2400" b="1" kern="1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Блоки</a:t>
            </a:r>
            <a:endParaRPr lang="en-US" altLang="zh-CN" sz="2400" b="1" kern="1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4007</Words>
  <Application>WPS Presentation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Wingdings</vt:lpstr>
      <vt:lpstr>Times New Roman</vt:lpstr>
      <vt:lpstr>Times New Roman</vt:lpstr>
      <vt:lpstr>Microsoft YaHei</vt:lpstr>
      <vt:lpstr>Arial Unicode MS</vt:lpstr>
      <vt:lpstr>Calibri</vt:lpstr>
      <vt:lpstr>Blue Waves</vt:lpstr>
      <vt:lpstr>Муниципальное автономное дошкольное образовательное учреждение города Нижневартовска  детский сад №37 «Дружная семейка»</vt:lpstr>
      <vt:lpstr>PowerPoint 演示文稿</vt:lpstr>
      <vt:lpstr>Актуальность и проблема духовно-нравственного воспитания</vt:lpstr>
      <vt:lpstr>PowerPoint 演示文稿</vt:lpstr>
      <vt:lpstr>PowerPoint 演示文稿</vt:lpstr>
      <vt:lpstr> Развивающая предметно-пространственная  среда ДОУ</vt:lpstr>
      <vt:lpstr>  Развивающая среда в группе по духовно-нравственному воспитанию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Нижневартовска  детский сад №37 «Дружная семейка»</dc:title>
  <dc:creator/>
  <cp:lastModifiedBy>user</cp:lastModifiedBy>
  <cp:revision>2</cp:revision>
  <dcterms:created xsi:type="dcterms:W3CDTF">2023-04-29T17:26:00Z</dcterms:created>
  <dcterms:modified xsi:type="dcterms:W3CDTF">2023-10-13T18:15:19Z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E7322DE5A62F45738211365B1778D21C</vt:lpwstr>
  </property>
  <property fmtid="{D5CDD505-2E9C-101B-9397-08002B2CF9AE}" pid="3" name="KSOProductBuildVer">
    <vt:lpwstr>1049-12.2.0.13266</vt:lpwstr>
  </property>
</Properties>
</file>