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0" r:id="rId4"/>
    <p:sldId id="261" r:id="rId5"/>
    <p:sldId id="262" r:id="rId6"/>
    <p:sldId id="264" r:id="rId7"/>
    <p:sldId id="272" r:id="rId8"/>
    <p:sldId id="273" r:id="rId9"/>
    <p:sldId id="275" r:id="rId10"/>
    <p:sldId id="279" r:id="rId11"/>
    <p:sldId id="278" r:id="rId12"/>
    <p:sldId id="283" r:id="rId13"/>
    <p:sldId id="284" r:id="rId14"/>
    <p:sldId id="286" r:id="rId15"/>
    <p:sldId id="287" r:id="rId16"/>
    <p:sldId id="288" r:id="rId17"/>
    <p:sldId id="292" r:id="rId18"/>
    <p:sldId id="293" r:id="rId19"/>
    <p:sldId id="294" r:id="rId20"/>
    <p:sldId id="296" r:id="rId21"/>
    <p:sldId id="289" r:id="rId22"/>
    <p:sldId id="290" r:id="rId23"/>
    <p:sldId id="291" r:id="rId24"/>
    <p:sldId id="295" r:id="rId25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362" y="-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910" y="-108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1960EB7-6709-4AB1-B895-E43AFFC9873D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41799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8F856E27-0A3E-47DD-8A32-186944EF50F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71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20000" y="4680000"/>
            <a:ext cx="6120000" cy="5040000"/>
          </a:xfrm>
        </p:spPr>
        <p:txBody>
          <a:bodyPr>
            <a:spAutoFit/>
          </a:bodyPr>
          <a:lstStyle/>
          <a:p>
            <a:pPr indent="0"/>
            <a:endParaRPr lang="ru-RU" sz="2940">
              <a:latin typeface="Arial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20000" y="4680000"/>
            <a:ext cx="6120000" cy="5040000"/>
          </a:xfrm>
        </p:spPr>
        <p:txBody>
          <a:bodyPr>
            <a:spAutoFit/>
          </a:bodyPr>
          <a:lstStyle/>
          <a:p>
            <a:pPr indent="0"/>
            <a:endParaRPr lang="ru-RU" sz="2940">
              <a:latin typeface="Arial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20000" y="4680000"/>
            <a:ext cx="6120000" cy="5040000"/>
          </a:xfrm>
        </p:spPr>
        <p:txBody>
          <a:bodyPr>
            <a:spAutoFit/>
          </a:bodyPr>
          <a:lstStyle/>
          <a:p>
            <a:pPr indent="0"/>
            <a:endParaRPr lang="ru-RU" sz="2940">
              <a:latin typeface="Arial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20000" y="4680000"/>
            <a:ext cx="6120000" cy="5040000"/>
          </a:xfrm>
        </p:spPr>
        <p:txBody>
          <a:bodyPr>
            <a:spAutoFit/>
          </a:bodyPr>
          <a:lstStyle/>
          <a:p>
            <a:pPr indent="0"/>
            <a:endParaRPr lang="ru-RU" sz="2940">
              <a:latin typeface="Arial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20000" y="4680000"/>
            <a:ext cx="6120000" cy="5040000"/>
          </a:xfrm>
        </p:spPr>
        <p:txBody>
          <a:bodyPr>
            <a:spAutoFit/>
          </a:bodyPr>
          <a:lstStyle/>
          <a:p>
            <a:pPr indent="0"/>
            <a:endParaRPr lang="ru-RU" sz="2940">
              <a:latin typeface="Arial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764907-2744-4D6A-B341-EFDDA8ADFB7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28DAD07-CF87-4B21-8843-2647ABB90A1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9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96200" y="287338"/>
            <a:ext cx="2024063" cy="5921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250" y="287338"/>
            <a:ext cx="5924550" cy="5921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F3914E-4CB3-4492-A2C4-29F7EB7D50B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679D25-3DFC-4540-9907-4380F8E1E2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F3FE32-EA58-4975-9B12-9ACF511FDBE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250" y="1824038"/>
            <a:ext cx="3973513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45163" y="1824038"/>
            <a:ext cx="3975100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E47540-7D61-4FD4-822A-8128375EF34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C11D93-BA20-4C10-9DE4-F6BD0719384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3C128E-16FF-4249-8789-F1C62C0FCA5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AE66AB-A690-4B9A-923D-15BDA2D84D3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2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BF1BC9-A525-42BC-931E-D4998420D5B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0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3E8403-A8A4-43EF-9F6E-02A8512723E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576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1620000" y="288000"/>
            <a:ext cx="8100000" cy="1248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1620000" y="1823760"/>
            <a:ext cx="8100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None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502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371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1123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748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2"/>
          </p:nvPr>
        </p:nvSpPr>
        <p:spPr>
          <a:xfrm>
            <a:off x="1584000" y="6886440"/>
            <a:ext cx="234828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3"/>
          </p:nvPr>
        </p:nvSpPr>
        <p:spPr>
          <a:xfrm>
            <a:off x="3987000" y="6886440"/>
            <a:ext cx="319500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4"/>
          </p:nvPr>
        </p:nvSpPr>
        <p:spPr>
          <a:xfrm>
            <a:off x="7227000" y="6886440"/>
            <a:ext cx="2348280" cy="520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ans" pitchFamily="34"/>
                <a:ea typeface="Segoe UI" pitchFamily="2"/>
                <a:cs typeface="Tahoma" pitchFamily="2"/>
              </a:defRPr>
            </a:lvl1pPr>
          </a:lstStyle>
          <a:p>
            <a:pPr lvl="0"/>
            <a:fld id="{80CA87A9-D1F2-49D9-9DBA-EB028BE844A2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5870" b="0" i="0" u="none" strike="noStrike" kern="1200">
          <a:ln>
            <a:noFill/>
          </a:ln>
          <a:solidFill>
            <a:srgbClr val="050505"/>
          </a:solidFill>
          <a:latin typeface="Liberation Serif" pitchFamily="18"/>
        </a:defRPr>
      </a:lvl1pPr>
    </p:titleStyle>
    <p:bodyStyle>
      <a:lvl1pPr marL="0" marR="0" indent="0" rtl="0" hangingPunct="0">
        <a:spcBef>
          <a:spcPts val="0"/>
        </a:spcBef>
        <a:spcAft>
          <a:spcPts val="1879"/>
        </a:spcAft>
        <a:tabLst/>
        <a:defRPr lang="ru-RU" sz="4270" b="0" i="0" u="none" strike="noStrike" kern="1200">
          <a:ln>
            <a:noFill/>
          </a:ln>
          <a:solidFill>
            <a:srgbClr val="050505"/>
          </a:solidFill>
          <a:latin typeface="Liberation Sans" pitchFamily="34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1" y="107429"/>
            <a:ext cx="10080625" cy="745224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b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по ИЗО и художественному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труду</a:t>
            </a:r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детей с задержкой психического развития.</a:t>
            </a:r>
            <a:br>
              <a:rPr lang="ru-RU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ЦРР д/с № 136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гр. «Подснежники» (ЗПР)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Магдыч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Г.И.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2017 года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 flipH="1">
            <a:off x="10800951" y="4465638"/>
            <a:ext cx="360041" cy="4173537"/>
          </a:xfrm>
        </p:spPr>
        <p:txBody>
          <a:bodyPr wrap="square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sz="3200" dirty="0">
                <a:latin typeface="Liberation Serif" pitchFamily="18"/>
              </a:rPr>
              <a:t>    </a:t>
            </a:r>
          </a:p>
          <a:p>
            <a:pPr marL="0" lvl="0" indent="0" algn="ctr">
              <a:buNone/>
            </a:pPr>
            <a:endParaRPr lang="ru-RU" sz="3200" dirty="0" smtClean="0">
              <a:latin typeface="Liberation Serif" pitchFamily="18"/>
            </a:endParaRPr>
          </a:p>
          <a:p>
            <a:pPr marL="0" lvl="0" indent="0" algn="ctr">
              <a:buNone/>
            </a:pPr>
            <a:endParaRPr lang="ru-RU" sz="3200" dirty="0">
              <a:latin typeface="Liberation Serif" pitchFamily="18"/>
            </a:endParaRPr>
          </a:p>
          <a:p>
            <a:pPr marL="0" lvl="0" indent="0" algn="ctr">
              <a:buNone/>
            </a:pPr>
            <a:endParaRPr lang="ru-RU" sz="3200" dirty="0">
              <a:latin typeface="Liberation Serif" pitchFamily="18"/>
            </a:endParaRPr>
          </a:p>
          <a:p>
            <a:pPr marL="0" lvl="0" indent="0" algn="ctr">
              <a:buNone/>
            </a:pPr>
            <a:endParaRPr lang="ru-RU" sz="3200" dirty="0">
              <a:latin typeface="Liberation Serif" pitchFamily="18"/>
            </a:endParaRPr>
          </a:p>
          <a:p>
            <a:pPr marL="0" lvl="0" indent="0" algn="ctr">
              <a:buNone/>
            </a:pPr>
            <a:endParaRPr lang="ru-RU" sz="3200" dirty="0">
              <a:latin typeface="Liberation Serif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828674"/>
            <a:ext cx="8100000" cy="6480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768" y="179437"/>
            <a:ext cx="9793088" cy="7272808"/>
          </a:xfrm>
        </p:spPr>
        <p:txBody>
          <a:bodyPr/>
          <a:lstStyle/>
          <a:p>
            <a:pPr algn="just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Дети учатся замечать важные детали явления или предмета, а впоследствии проводить анализ действий и функций этих предметов и явлений. 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Алёна\Documents\Музыкальное занятие нар.инструменты 2015г\PICT0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4" y="2699717"/>
            <a:ext cx="626469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68" y="179437"/>
            <a:ext cx="9793088" cy="2232248"/>
          </a:xfrm>
        </p:spPr>
        <p:txBody>
          <a:bodyPr/>
          <a:lstStyle/>
          <a:p>
            <a:pPr algn="just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как эксперименты проходят в игровой форме, то действия и выводы по результатам запоминаются детьми гораздо лучше, чем материал обычной беседы.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лёна\Documents\Музыкальное занятие нар.инструменты 2015г\PICT0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555875"/>
            <a:ext cx="65278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396627"/>
            <a:ext cx="8100000" cy="144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Алёна\Documents\Музыкальное занятие нар.инструменты 2015г\PICT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7950"/>
            <a:ext cx="9791700" cy="73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620000" y="-1188714"/>
            <a:ext cx="8100000" cy="7200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Алёна\Documents\Музыкальное занятие нар.инструменты 2015г\PICT0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79388"/>
            <a:ext cx="96012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9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1044699"/>
            <a:ext cx="8100000" cy="6480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Алёна\Documents\Музыкальное занятие нар.инструменты 2015г\PICT0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7950"/>
            <a:ext cx="9696450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2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620000" y="-396627"/>
            <a:ext cx="8100000" cy="2880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лёна\Documents\Музыкальное занятие нар.инструменты 2015г\PICT0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7950"/>
            <a:ext cx="9696450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76" y="179437"/>
            <a:ext cx="9577064" cy="3528392"/>
          </a:xfrm>
        </p:spPr>
        <p:txBody>
          <a:bodyPr/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процессе эксперимента идет обогащение памяти ребенка, активизируются его мыслительные процессы, так как постоянно возникает необходимость совершать операции анализа и синтеза, сравнения, классификации и обобщения.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Алёна\Documents\Музыкальное занятие нар.инструменты 2015г\PICT07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860800"/>
            <a:ext cx="4679950" cy="35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лёна\Documents\Музыкальное занятие нар.инструменты 2015г\PICT07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806627"/>
            <a:ext cx="4824412" cy="36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76" y="179437"/>
            <a:ext cx="9577064" cy="3168352"/>
          </a:xfrm>
        </p:spPr>
        <p:txBody>
          <a:bodyPr/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занятиях по ИЗО и художественному труду большой интерес детей вызывает экспериментирование в рамках одной темы с различными материалами (краски и пластилин, фломастеры и восковые мелки, бумага и ткань и т.д.).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Алёна\Documents\Музыкальное занятие нар.инструменты 2015г\PICT07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27239"/>
            <a:ext cx="4824413" cy="36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лёна\Documents\Музыкальное занятие нар.инструменты 2015г\PICT07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762375"/>
            <a:ext cx="4464050" cy="3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468634"/>
            <a:ext cx="8100000" cy="360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Алёна\Documents\Музыкальное занятие нар.инструменты 2015г\PICT0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8288"/>
            <a:ext cx="4895850" cy="367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лёна\Documents\Музыкальное занятие нар.инструменты 2015г\PICT0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547590"/>
            <a:ext cx="4392613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5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612651"/>
            <a:ext cx="8100000" cy="2880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Алёна\Documents\Музыкальное занятие нар.инструменты 2015г\PICT07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051645"/>
            <a:ext cx="496887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Алёна\Documents\Музыкальное занятие нар.инструменты 2015г\PICT07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123653"/>
            <a:ext cx="4464050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2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539750"/>
            <a:ext cx="9577388" cy="7019925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None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502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371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1123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748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ru-RU" dirty="0"/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— период наиболее интенсивного формирования познавательной деятельности и личности в целом.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и эмоциональный потенциал ребенка не получает должного развития в дошкольном возрасте, то впоследствии не удается реализовать его в полной мере. Особенно это касается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ЗПР.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972691"/>
            <a:ext cx="8100000" cy="792088"/>
          </a:xfrm>
        </p:spPr>
        <p:txBody>
          <a:bodyPr/>
          <a:lstStyle/>
          <a:p>
            <a:endParaRPr lang="ru-RU"/>
          </a:p>
        </p:txBody>
      </p:sp>
      <p:pic>
        <p:nvPicPr>
          <p:cNvPr id="18434" name="Picture 2" descr="C:\Users\Алёна\Documents\Музыкальное занятие нар.инструменты 2015г\PICT08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352"/>
            <a:ext cx="5040313" cy="37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Алёна\Documents\Музыкальное занятие нар.инструменты 2015г\PICT08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79" y="2123653"/>
            <a:ext cx="492320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3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68" y="395461"/>
            <a:ext cx="9721080" cy="2016224"/>
          </a:xfrm>
        </p:spPr>
        <p:txBody>
          <a:bodyPr/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просьба давать отчет об увиденном, формулировать выводы стимулирует развитие речи.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Алёна\Documents\Музыкальное занятие нар.инструменты 2015г\PICT08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62461"/>
            <a:ext cx="4751387" cy="35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Алёна\Documents\Музыкальное занятие нар.инструменты 2015г\PICT0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835077"/>
            <a:ext cx="4824413" cy="36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84" y="251445"/>
            <a:ext cx="9505056" cy="2808312"/>
          </a:xfrm>
        </p:spPr>
        <p:txBody>
          <a:bodyPr/>
          <a:lstStyle/>
          <a:p>
            <a:pPr algn="just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Чем разнообразнее и интереснее экспериментальная деятельность, тем больше новой информации получает  ребенок, тем быстрее и полноценнее он развивается.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Алёна\Documents\Музыкальное занятие нар.инструменты 2015г\PICT0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3203575"/>
            <a:ext cx="54737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1044699"/>
            <a:ext cx="8100000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Алёна\Documents\Музыкальное занятие нар.инструменты 2015г\PICT0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79388"/>
            <a:ext cx="96012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1187549"/>
            <a:ext cx="9288200" cy="4320480"/>
          </a:xfrm>
        </p:spPr>
        <p:txBody>
          <a:bodyPr/>
          <a:lstStyle/>
          <a:p>
            <a:pPr>
              <a:buNone/>
            </a:pP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62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792163"/>
            <a:ext cx="9648825" cy="6480175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None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502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371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1123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748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 позиции наблюдателя дошкольники с ЗПР не так уж отличаются от сверстников. Родители зачастую не придают значения тому, что их ребенок чуть позднее начал ходить самостоятельно, действовать с предметами, что задерживается его речевое развитие.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0080625" cy="7559675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None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502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371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1123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748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9pPr>
          </a:lstStyle>
          <a:p>
            <a:pPr lvl="0"/>
            <a:r>
              <a:rPr lang="ru-RU" dirty="0" smtClean="0"/>
              <a:t>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возбудимость, неустойчивость внимания, быстрая утомляемость сначала проявляется на поведенческом уровне и лишь впоследствии — при выполнении заданий учебного типа.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76016" y="3203773"/>
            <a:ext cx="5400600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4825" y="466725"/>
            <a:ext cx="9575800" cy="6913563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None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87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42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502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371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1123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748"/>
              </a:spcAft>
              <a:buClr>
                <a:srgbClr val="050505"/>
              </a:buClr>
              <a:buSzPct val="25000"/>
              <a:buFont typeface="StarSymbol"/>
              <a:buChar char="–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369"/>
              </a:spcAft>
              <a:buClr>
                <a:srgbClr val="050505"/>
              </a:buClr>
              <a:buSzPct val="25000"/>
              <a:buFont typeface="StarSymbol"/>
              <a:buChar char="●"/>
              <a:defRPr lang="ru-RU" sz="2670" b="0" i="0" u="none" strike="noStrike" kern="1200">
                <a:ln>
                  <a:noFill/>
                </a:ln>
                <a:solidFill>
                  <a:srgbClr val="050505"/>
                </a:solidFill>
                <a:latin typeface="Liberation Sans" pitchFamily="34"/>
                <a:ea typeface="Droid Sans Fallback" pitchFamily="2"/>
                <a:cs typeface="Lohit Hindi" pitchFamily="2"/>
              </a:defRPr>
            </a:lvl9pPr>
          </a:lstStyle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 старшему дошкольному возрасту становятся очевидными трудности в усвоении программы детского сада: дети мало активны на занятиях, плохо запоминают материал, легко отвлекаются. Уровень развития познавательной деятельности и речи оказывается более низким по сравнению со сверстниками.</a:t>
            </a:r>
          </a:p>
          <a:p>
            <a:pPr marL="0" indent="0"/>
            <a:endParaRPr lang="ru-RU" dirty="0"/>
          </a:p>
          <a:p>
            <a:pPr marL="0" indent="0"/>
            <a:endParaRPr lang="ru-RU" dirty="0" smtClean="0"/>
          </a:p>
          <a:p>
            <a:pPr marL="0" indent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684659"/>
            <a:ext cx="8100000" cy="6846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07429"/>
            <a:ext cx="10080624" cy="727280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в связи с ухудшением экологической обстановки в мире, ростом рождаемости детей с различными врожденными заболеваниями, в настоящее время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в каждой группе найдется хотя бы один ребенок с низким уровнем развития восприятия, неустойчивым, рассеянным вниманием, слабой памятью, низкой работоспособностью, незрелостью эмоционально-волевой сферы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000" y="-684658"/>
            <a:ext cx="8100000" cy="5760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1445"/>
            <a:ext cx="10080625" cy="7308230"/>
          </a:xfrm>
        </p:spPr>
        <p:txBody>
          <a:bodyPr/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наработки можно использовать в работе с такими детьми, а также с младшими дошкольниками.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Наряду с постановкой проблемной ситуации, стремлением создания ситуации успеха для каждого ребенка, мы используем метод экспериментирования на занятиях разных образовательных областей.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экспериментальной деятельности стараемся задействовать все органы чувств дошкольника.</a:t>
            </a: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886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68" y="107429"/>
            <a:ext cx="9793088" cy="1944216"/>
          </a:xfrm>
        </p:spPr>
        <p:txBody>
          <a:bodyPr/>
          <a:lstStyle/>
          <a:p>
            <a:pPr algn="just"/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Когда ребенок слышит, видит, делает сам своими руками, то все усваивается прочно и надолго.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768" y="2051645"/>
            <a:ext cx="9721080" cy="5328592"/>
          </a:xfrm>
        </p:spPr>
        <p:txBody>
          <a:bodyPr/>
          <a:lstStyle/>
          <a:p>
            <a:pPr marL="10800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ёна\Desktop\Музыкальное занятие нар.инструменты 2015г\PICT0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2051645"/>
            <a:ext cx="727280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68" y="179437"/>
            <a:ext cx="9793088" cy="2592287"/>
          </a:xfrm>
        </p:spPr>
        <p:txBody>
          <a:bodyPr/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Экспериментальная деятельность, что очень важно для детей с ЗПР, сопровождается яркими, разнообразными эмоциями детей, что способствует сосредоточению и концентрации внимания детей, с учетом использования сохранных анализаторов.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Алёна\Desktop\Музыкальное занятие нар.инструменты 2015г\PICT07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3347789"/>
            <a:ext cx="5846233" cy="40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N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467</Words>
  <Application>Microsoft Office PowerPoint</Application>
  <PresentationFormat>Произвольный</PresentationFormat>
  <Paragraphs>23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DNA</vt:lpstr>
      <vt:lpstr>Экспериментальная деятельность  на занятиях по ИЗО и художественному труду  в группе детей с задержкой психического развития.  МАДОУ ЦРР д/с № 136  гр. «Подснежники» (ЗПР) воспитатель: Магдыч Г.И. март 2017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Когда ребенок слышит, видит, делает сам своими руками, то все усваивается прочно и надолго. </vt:lpstr>
      <vt:lpstr>     Экспериментальная деятельность, что очень важно для детей с ЗПР, сопровождается яркими, разнообразными эмоциями детей, что способствует сосредоточению и концентрации внимания детей, с учетом использования сохранных анализаторов.</vt:lpstr>
      <vt:lpstr>Презентация PowerPoint</vt:lpstr>
      <vt:lpstr>     Так как эксперименты проходят в игровой форме, то действия и выводы по результатам запоминаются детьми гораздо лучше, чем материал обычной беседы.</vt:lpstr>
      <vt:lpstr>Презентация PowerPoint</vt:lpstr>
      <vt:lpstr>Презентация PowerPoint</vt:lpstr>
      <vt:lpstr>Презентация PowerPoint</vt:lpstr>
      <vt:lpstr>Презентация PowerPoint</vt:lpstr>
      <vt:lpstr>     В процессе эксперимента идет обогащение памяти ребенка, активизируются его мыслительные процессы, так как постоянно возникает необходимость совершать операции анализа и синтеза, сравнения, классификации и обобщения.</vt:lpstr>
      <vt:lpstr>     На занятиях по ИЗО и художественному труду большой интерес детей вызывает экспериментирование в рамках одной темы с различными материалами (краски и пластилин, фломастеры и восковые мелки, бумага и ткань и т.д.).</vt:lpstr>
      <vt:lpstr>Презентация PowerPoint</vt:lpstr>
      <vt:lpstr>Презентация PowerPoint</vt:lpstr>
      <vt:lpstr>Презентация PowerPoint</vt:lpstr>
      <vt:lpstr>     А просьба давать отчет об увиденном, формулировать выводы стимулирует развитие речи.</vt:lpstr>
      <vt:lpstr>     Чем разнообразнее и интереснее экспериментальная деятельность, тем больше новой информации получает  ребенок, тем быстрее и полноценнее он развивается.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Экспериментальная деятельность с детьми в группе ЗПР на занятиях по ИЗО и художественному труду.</dc:title>
  <dc:creator>Алёна</dc:creator>
  <cp:lastModifiedBy>Алёна</cp:lastModifiedBy>
  <cp:revision>36</cp:revision>
  <dcterms:created xsi:type="dcterms:W3CDTF">2016-04-18T11:37:08Z</dcterms:created>
  <dcterms:modified xsi:type="dcterms:W3CDTF">2017-03-04T21:26:25Z</dcterms:modified>
</cp:coreProperties>
</file>