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92" r:id="rId10"/>
    <p:sldId id="265" r:id="rId11"/>
    <p:sldId id="266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4" r:id="rId22"/>
    <p:sldId id="305" r:id="rId23"/>
    <p:sldId id="302" r:id="rId24"/>
    <p:sldId id="303" r:id="rId25"/>
    <p:sldId id="280" r:id="rId26"/>
    <p:sldId id="306" r:id="rId27"/>
    <p:sldId id="307" r:id="rId28"/>
    <p:sldId id="308" r:id="rId29"/>
    <p:sldId id="309" r:id="rId30"/>
    <p:sldId id="285" r:id="rId31"/>
    <p:sldId id="310" r:id="rId32"/>
    <p:sldId id="311" r:id="rId33"/>
    <p:sldId id="287" r:id="rId34"/>
    <p:sldId id="288" r:id="rId35"/>
    <p:sldId id="267" r:id="rId36"/>
    <p:sldId id="268" r:id="rId37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398" y="-7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524605C-9665-4DEA-9857-A17325D36F35}" type="slidenum">
              <a:t>‹#›</a:t>
            </a:fld>
            <a:endParaRPr lang="ru-RU" sz="1400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10581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161895C7-E477-4C4D-BD92-FB6DFEE69FA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88036" y="1511935"/>
            <a:ext cx="8655897" cy="2015913"/>
          </a:xfrm>
          <a:ln>
            <a:noFill/>
          </a:ln>
        </p:spPr>
        <p:txBody>
          <a:bodyPr vert="horz" tIns="0" rIns="2015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88036" y="3558863"/>
            <a:ext cx="8659257" cy="1931917"/>
          </a:xfrm>
        </p:spPr>
        <p:txBody>
          <a:bodyPr lIns="0" rIns="20159"/>
          <a:lstStyle>
            <a:lvl1pPr marL="0" marR="50397" indent="0" algn="r">
              <a:buNone/>
              <a:defRPr>
                <a:solidFill>
                  <a:schemeClr val="tx1"/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1A8A4D-CEC3-4532-BDE7-6764334B2D9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AA43479-8DF4-4981-9658-0C76F8E847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3" y="1007958"/>
            <a:ext cx="2268141" cy="574500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1007958"/>
            <a:ext cx="6636411" cy="574500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354A6CF-803E-4004-9BE4-D486416B1C8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251781-FF7B-4040-A063-72C3403D9C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676" y="1451458"/>
            <a:ext cx="8568531" cy="1501855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676" y="2981391"/>
            <a:ext cx="8568531" cy="1664178"/>
          </a:xfrm>
        </p:spPr>
        <p:txBody>
          <a:bodyPr lIns="50397" rIns="50397" anchor="t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15F74A-7B12-4B7E-B822-B023996359E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776127"/>
            <a:ext cx="9072563" cy="1259946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2116538"/>
            <a:ext cx="4452276" cy="4888590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2116538"/>
            <a:ext cx="4452276" cy="4888590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0A75C0-88F1-430B-B537-43672C1EFE3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776127"/>
            <a:ext cx="9072563" cy="1259946"/>
          </a:xfrm>
        </p:spPr>
        <p:txBody>
          <a:bodyPr tIns="50397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2045068"/>
            <a:ext cx="4454027" cy="726813"/>
          </a:xfrm>
        </p:spPr>
        <p:txBody>
          <a:bodyPr lIns="50397" tIns="0" rIns="50397" bIns="0" anchor="ctr">
            <a:noAutofit/>
          </a:bodyPr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20818" y="2050038"/>
            <a:ext cx="4455776" cy="721843"/>
          </a:xfrm>
        </p:spPr>
        <p:txBody>
          <a:bodyPr lIns="50397" tIns="0" rIns="50397" bIns="0" anchor="ctr"/>
          <a:lstStyle>
            <a:lvl1pPr marL="0" indent="0">
              <a:buNone/>
              <a:defRPr sz="26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4031" y="2771881"/>
            <a:ext cx="4454027" cy="4239194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771881"/>
            <a:ext cx="4455776" cy="4239194"/>
          </a:xfrm>
        </p:spPr>
        <p:txBody>
          <a:bodyPr tIns="0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2BF8DF5-EDD7-45D5-A9ED-9A461BCE63F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776127"/>
            <a:ext cx="9156568" cy="1259946"/>
          </a:xfrm>
        </p:spPr>
        <p:txBody>
          <a:bodyPr vert="horz" tIns="50397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5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BD9C52-5B8B-4C0C-989D-B03766E5E3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4B10AF-2F61-4714-A26C-DE3F09CB064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566978"/>
            <a:ext cx="3024188" cy="1280945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9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56047" y="1847921"/>
            <a:ext cx="3024188" cy="5039783"/>
          </a:xfrm>
        </p:spPr>
        <p:txBody>
          <a:bodyPr lIns="20159" rIns="20159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41245" y="1847921"/>
            <a:ext cx="5635349" cy="5039783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2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A5E6CC-2FD2-4EA5-9E00-55E12A79C5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490023" y="1221450"/>
            <a:ext cx="5796359" cy="453580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824002" y="5908153"/>
            <a:ext cx="171371" cy="171353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1297420"/>
            <a:ext cx="2439511" cy="1744547"/>
          </a:xfrm>
        </p:spPr>
        <p:txBody>
          <a:bodyPr vert="horz" lIns="50397" tIns="50397" rIns="50397" bIns="50397" anchor="b"/>
          <a:lstStyle>
            <a:lvl1pPr algn="l">
              <a:buNone/>
              <a:defRPr sz="22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2" y="3118211"/>
            <a:ext cx="2436151" cy="2402297"/>
          </a:xfrm>
        </p:spPr>
        <p:txBody>
          <a:bodyPr lIns="70556" rIns="50397" bIns="50397" anchor="t"/>
          <a:lstStyle>
            <a:lvl1pPr marL="0" indent="0" algn="l">
              <a:spcBef>
                <a:spcPts val="276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04552" y="7006699"/>
            <a:ext cx="672042" cy="402483"/>
          </a:xfrm>
        </p:spPr>
        <p:txBody>
          <a:bodyPr/>
          <a:lstStyle/>
          <a:p>
            <a:pPr lvl="0"/>
            <a:fld id="{9F9B8E1C-C18A-4192-8A7C-51A47CC79A3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842845" y="1322245"/>
            <a:ext cx="5090716" cy="433421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0501" y="6411724"/>
            <a:ext cx="10101626" cy="11479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830299" y="6856206"/>
            <a:ext cx="5250326" cy="70347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0501" y="-7875"/>
            <a:ext cx="10101626" cy="11479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30299" y="-7875"/>
            <a:ext cx="5250326" cy="70347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0794" tIns="50397" rIns="100794" bIns="50397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504031" y="776127"/>
            <a:ext cx="9072563" cy="1259946"/>
          </a:xfrm>
          <a:prstGeom prst="rect">
            <a:avLst/>
          </a:prstGeom>
        </p:spPr>
        <p:txBody>
          <a:bodyPr vert="horz" lIns="0" tIns="50397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504031" y="2133508"/>
            <a:ext cx="9072563" cy="4838192"/>
          </a:xfrm>
          <a:prstGeom prst="rect">
            <a:avLst/>
          </a:prstGeom>
        </p:spPr>
        <p:txBody>
          <a:bodyPr vert="horz" lIns="100794" tIns="50397" rIns="100794" bIns="50397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940182" y="7006699"/>
            <a:ext cx="3696229" cy="40248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lvl="0"/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736542" y="7006699"/>
            <a:ext cx="840052" cy="40248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lvl="0"/>
            <a:fld id="{66B47EFD-9108-4D18-87B2-C502B771AE53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20965" y="223117"/>
            <a:ext cx="10120917" cy="715649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5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02383" indent="-30238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05560" indent="-27214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indent="-27214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10326" indent="-23182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612709" indent="-231827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15092" indent="-23182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16681" indent="-20158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19063" indent="-201589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446" indent="-20158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4522788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dirty="0" smtClean="0">
                <a:solidFill>
                  <a:srgbClr val="003300"/>
                </a:solidFill>
              </a:rPr>
              <a:t>Развитие речи </a:t>
            </a:r>
            <a:br>
              <a:rPr lang="ru-RU" dirty="0" smtClean="0">
                <a:solidFill>
                  <a:srgbClr val="003300"/>
                </a:solidFill>
              </a:rPr>
            </a:br>
            <a:r>
              <a:rPr lang="ru-RU" dirty="0" smtClean="0">
                <a:solidFill>
                  <a:srgbClr val="003300"/>
                </a:solidFill>
              </a:rPr>
              <a:t>дошкольников группы с ЗПР </a:t>
            </a:r>
            <a:br>
              <a:rPr lang="ru-RU" dirty="0" smtClean="0">
                <a:solidFill>
                  <a:srgbClr val="003300"/>
                </a:solidFill>
              </a:rPr>
            </a:br>
            <a:r>
              <a:rPr lang="ru-RU" dirty="0" smtClean="0">
                <a:solidFill>
                  <a:srgbClr val="003300"/>
                </a:solidFill>
              </a:rPr>
              <a:t>через приобщение </a:t>
            </a:r>
            <a:br>
              <a:rPr lang="ru-RU" dirty="0" smtClean="0">
                <a:solidFill>
                  <a:srgbClr val="003300"/>
                </a:solidFill>
              </a:rPr>
            </a:br>
            <a:r>
              <a:rPr lang="ru-RU" dirty="0" smtClean="0">
                <a:solidFill>
                  <a:srgbClr val="003300"/>
                </a:solidFill>
              </a:rPr>
              <a:t>к русской народной культуре</a:t>
            </a:r>
            <a:endParaRPr lang="ru-RU" dirty="0">
              <a:solidFill>
                <a:srgbClr val="003300"/>
              </a:solidFill>
            </a:endParaRP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0" y="5111750"/>
            <a:ext cx="9072563" cy="1368425"/>
          </a:xfrm>
        </p:spPr>
        <p:txBody>
          <a:bodyPr anchor="ctr">
            <a:normAutofit fontScale="92500" lnSpcReduction="2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dirty="0"/>
              <a:t>МАДОУ ЦРР Д/с № 136</a:t>
            </a:r>
          </a:p>
          <a:p>
            <a:pPr marL="0" lvl="0" indent="0" algn="ctr">
              <a:buNone/>
            </a:pPr>
            <a:r>
              <a:rPr lang="ru-RU" dirty="0"/>
              <a:t>Группа «Подснежники»</a:t>
            </a:r>
          </a:p>
          <a:p>
            <a:pPr marL="0" lvl="0" indent="0" algn="ctr">
              <a:buNone/>
            </a:pPr>
            <a:r>
              <a:rPr lang="ru-RU" dirty="0"/>
              <a:t>Воспитатель: </a:t>
            </a:r>
            <a:r>
              <a:rPr lang="ru-RU" dirty="0" err="1" smtClean="0"/>
              <a:t>Ходаева</a:t>
            </a:r>
            <a:r>
              <a:rPr lang="ru-RU" dirty="0" smtClean="0"/>
              <a:t> Е.В.</a:t>
            </a:r>
            <a:endParaRPr lang="ru-RU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1088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33156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10595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33156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21597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33156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14900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25955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31202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04353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20685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33156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24010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9715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15635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Цель: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1824038"/>
            <a:ext cx="8099425" cy="5846762"/>
          </a:xfrm>
        </p:spPr>
        <p:txBody>
          <a:bodyPr/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ru-RU" dirty="0" smtClean="0"/>
              <a:t>Приобщение к элементам русской народной культуры в целях речевого развития дошкольников с ЗПР.</a:t>
            </a:r>
            <a:endParaRPr lang="ru-RU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-1"/>
            <a:ext cx="9071640" cy="19796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детей группы «Подснежники» в общем д./с. Мероприятии (Масленица).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641" y="2133600"/>
            <a:ext cx="7479343" cy="4838700"/>
          </a:xfrm>
        </p:spPr>
      </p:pic>
    </p:spTree>
    <p:extLst>
      <p:ext uri="{BB962C8B-B14F-4D97-AF65-F5344CB8AC3E}">
        <p14:creationId xmlns:p14="http://schemas.microsoft.com/office/powerpoint/2010/main" val="34543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33156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29143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33156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12938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7899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4035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39456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10058400" cy="754379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394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7091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0"/>
            <a:ext cx="9071640" cy="11875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3230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107430"/>
            <a:ext cx="9071640" cy="10081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15592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107430"/>
            <a:ext cx="9071640" cy="129614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19490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08063" y="0"/>
            <a:ext cx="9072562" cy="122396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Задачи: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1295400"/>
            <a:ext cx="9072563" cy="5976938"/>
          </a:xfrm>
        </p:spPr>
        <p:txBody>
          <a:bodyPr>
            <a:normAutofit lnSpcReduction="10000"/>
          </a:bodyPr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ru-RU" dirty="0" smtClean="0"/>
              <a:t>Расширение представлений о русском народном искусстве, народном быте, культуре, обычаях и традициях;</a:t>
            </a:r>
          </a:p>
          <a:p>
            <a:pPr lvl="0"/>
            <a:r>
              <a:rPr lang="ru-RU" dirty="0" smtClean="0"/>
              <a:t>Развитие мелкой моторики через знакомство с произведениями народно-прикладного искусства;</a:t>
            </a:r>
          </a:p>
          <a:p>
            <a:pPr lvl="0"/>
            <a:r>
              <a:rPr lang="ru-RU" dirty="0" smtClean="0"/>
              <a:t>Активация речевого развития через знакомство с художественной литературой, музыкальной и театральной деятельностью;</a:t>
            </a:r>
          </a:p>
          <a:p>
            <a:pPr lvl="0"/>
            <a:r>
              <a:rPr lang="ru-RU" dirty="0" smtClean="0"/>
              <a:t>Приобщение детей к народным играм.</a:t>
            </a:r>
            <a:endParaRPr lang="ru-RU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4678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999" y="107430"/>
            <a:ext cx="9071640" cy="1296144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29296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6957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Список литературы: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Аникин В.П. Русские народные пословицы, поговорки, загадки, детский фольклор.</a:t>
            </a:r>
          </a:p>
          <a:p>
            <a:r>
              <a:rPr lang="ru-RU" dirty="0" err="1" smtClean="0"/>
              <a:t>Аполлонова</a:t>
            </a:r>
            <a:r>
              <a:rPr lang="ru-RU" dirty="0" smtClean="0"/>
              <a:t> Н.А. Приобщение дошкольников к русской национальной культуре.</a:t>
            </a:r>
          </a:p>
          <a:p>
            <a:r>
              <a:rPr lang="ru-RU" dirty="0" smtClean="0"/>
              <a:t>Литвинова М.Ф. Русские народные подвижные игры для детей дошкольного и младшего школьного возраста.</a:t>
            </a:r>
          </a:p>
          <a:p>
            <a:r>
              <a:rPr lang="ru-RU" dirty="0" smtClean="0"/>
              <a:t>Князева О.Л., </a:t>
            </a:r>
            <a:r>
              <a:rPr lang="ru-RU" dirty="0" err="1" smtClean="0"/>
              <a:t>Маханева</a:t>
            </a:r>
            <a:r>
              <a:rPr lang="ru-RU" dirty="0" smtClean="0"/>
              <a:t> М.Д. Приобщение детей к истокам русской народной культуры.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0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Знакомство детей с русским народным творчеством: Конспекты занятий и сценарии календарно-обрядовых праздников. </a:t>
            </a:r>
            <a:r>
              <a:rPr lang="ru-RU" dirty="0" err="1" smtClean="0"/>
              <a:t>Авт.сост</a:t>
            </a:r>
            <a:r>
              <a:rPr lang="ru-RU" dirty="0" smtClean="0"/>
              <a:t>. </a:t>
            </a:r>
            <a:r>
              <a:rPr lang="ru-RU" dirty="0" err="1" smtClean="0"/>
              <a:t>Л.С.Куприна</a:t>
            </a:r>
            <a:r>
              <a:rPr lang="ru-RU" dirty="0" smtClean="0"/>
              <a:t>, </a:t>
            </a:r>
            <a:r>
              <a:rPr lang="ru-RU" dirty="0" err="1" smtClean="0"/>
              <a:t>Т.А.Бударина</a:t>
            </a:r>
            <a:r>
              <a:rPr lang="ru-RU" dirty="0" smtClean="0"/>
              <a:t>, </a:t>
            </a:r>
            <a:r>
              <a:rPr lang="ru-RU" dirty="0" err="1" smtClean="0"/>
              <a:t>О.А.Маханева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Народный календарь – основа планирования работы с дошкольниками по государственному образовательному стандарту. План-программа. Конспекты занятий./ Николаева С.Р., Катышева И.Б., </a:t>
            </a:r>
            <a:r>
              <a:rPr lang="ru-RU" dirty="0" err="1" smtClean="0"/>
              <a:t>Комбарова</a:t>
            </a:r>
            <a:r>
              <a:rPr lang="ru-RU" dirty="0" smtClean="0"/>
              <a:t> Г.Н.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6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dirty="0"/>
              <a:t>Достигнутые результаты: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1768475"/>
            <a:ext cx="9072563" cy="4384675"/>
          </a:xfrm>
        </p:spPr>
        <p:txBody>
          <a:bodyPr>
            <a:normAutofit/>
          </a:bodyPr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ru-RU" dirty="0" smtClean="0"/>
              <a:t>У детей группы сформированы начальные представления о </a:t>
            </a:r>
            <a:r>
              <a:rPr lang="ru-RU" dirty="0" smtClean="0"/>
              <a:t>русской народной культуре</a:t>
            </a:r>
            <a:r>
              <a:rPr lang="ru-RU" dirty="0" smtClean="0"/>
              <a:t>.</a:t>
            </a:r>
            <a:endParaRPr lang="ru-RU" dirty="0" smtClean="0"/>
          </a:p>
          <a:p>
            <a:pPr lvl="0"/>
            <a:r>
              <a:rPr lang="ru-RU" dirty="0" smtClean="0"/>
              <a:t>Дети с удовольствием </a:t>
            </a:r>
            <a:r>
              <a:rPr lang="ru-RU" dirty="0" smtClean="0"/>
              <a:t>изучают и осваивают русское народное искусство.</a:t>
            </a:r>
            <a:endParaRPr lang="ru-RU" dirty="0"/>
          </a:p>
          <a:p>
            <a:pPr lvl="0"/>
            <a:r>
              <a:rPr lang="ru-RU" dirty="0" smtClean="0"/>
              <a:t>Речевое развитие детей с ЗПР через приобщение к русской народной культуре имеет положительную динамику</a:t>
            </a:r>
            <a:r>
              <a:rPr lang="ru-RU" dirty="0" smtClean="0"/>
              <a:t>.</a:t>
            </a:r>
            <a:endParaRPr lang="ru-RU" dirty="0" smtClean="0"/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ru-RU" dirty="0"/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Ожидаемые результаты: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0" y="1768475"/>
            <a:ext cx="9072563" cy="4384675"/>
          </a:xfrm>
        </p:spPr>
        <p:txBody>
          <a:bodyPr>
            <a:normAutofit fontScale="92500"/>
          </a:bodyPr>
          <a:lstStyle>
            <a:def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defPPr>
            <a:lvl1pPr marL="432000" lvl="0" indent="-324000"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32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1pPr>
            <a:lvl2pPr marL="864000" lvl="1" indent="-324000"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8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2pPr>
            <a:lvl3pPr marL="1295999" lvl="2" indent="-288000"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4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3pPr>
            <a:lvl4pPr marL="1728000" lvl="3" indent="-216000"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4pPr>
            <a:lvl5pPr marL="2160000" lvl="4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5pPr>
            <a:lvl6pPr marL="2592000" lvl="5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6pPr>
            <a:lvl7pPr marL="3024000" lvl="6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7pPr>
            <a:lvl8pPr marL="3456000" lvl="7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8pPr>
            <a:lvl9pPr marL="3887999" lvl="8" indent="-216000"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ru-RU" sz="2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Liberation Sans" pitchFamily="18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ru-RU" dirty="0" smtClean="0"/>
              <a:t>Сформировать у детей начальные представления о русской народной культуре.</a:t>
            </a:r>
            <a:endParaRPr lang="ru-RU" dirty="0"/>
          </a:p>
          <a:p>
            <a:pPr lvl="0"/>
            <a:r>
              <a:rPr lang="ru-RU" dirty="0" smtClean="0"/>
              <a:t>Активировать речевое развитие у детей с ЗПР через приобщение к русской народной культуре.</a:t>
            </a:r>
            <a:endParaRPr lang="ru-RU" dirty="0"/>
          </a:p>
          <a:p>
            <a:pPr lvl="0"/>
            <a:r>
              <a:rPr lang="ru-RU" dirty="0" smtClean="0"/>
              <a:t>Вызвать у детей интерес и потребность в изучении и освоении многогранного русского народного искусства. </a:t>
            </a:r>
            <a:endParaRPr lang="ru-RU" dirty="0"/>
          </a:p>
          <a:p>
            <a:pPr lvl="0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музыкальном занятии.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Знакомимся с русскими народными инструментами.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Знакомимся с народными традициями.</a:t>
            </a:r>
            <a:endParaRPr lang="ru-RU" dirty="0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2133600"/>
            <a:ext cx="6451600" cy="4838700"/>
          </a:xfrm>
        </p:spPr>
      </p:pic>
    </p:spTree>
    <p:extLst>
      <p:ext uri="{BB962C8B-B14F-4D97-AF65-F5344CB8AC3E}">
        <p14:creationId xmlns:p14="http://schemas.microsoft.com/office/powerpoint/2010/main" val="283914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155</TotalTime>
  <Words>301</Words>
  <Application>Microsoft Office PowerPoint</Application>
  <PresentationFormat>Произвольный</PresentationFormat>
  <Paragraphs>31</Paragraphs>
  <Slides>36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Развитие речи  дошкольников группы с ЗПР  через приобщение  к русской народной культуре</vt:lpstr>
      <vt:lpstr>Цель:</vt:lpstr>
      <vt:lpstr>Задачи:</vt:lpstr>
      <vt:lpstr>Ожидаемые результаты:</vt:lpstr>
      <vt:lpstr>На музыкальном занятии.</vt:lpstr>
      <vt:lpstr>Знакомимся с русскими народными инструментами.</vt:lpstr>
      <vt:lpstr>Знакомимся с народными традициями.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детей группы «Подснежники» в общем д./с. Мероприятии (Масленица).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литературы:</vt:lpstr>
      <vt:lpstr>Презентация PowerPoint</vt:lpstr>
      <vt:lpstr>Достигнутые результаты: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у дошкольников потребности  в здоровом образе жизни</dc:title>
  <dc:creator>Алёна</dc:creator>
  <cp:lastModifiedBy>Алёна</cp:lastModifiedBy>
  <cp:revision>18</cp:revision>
  <dcterms:created xsi:type="dcterms:W3CDTF">2016-06-26T23:17:50Z</dcterms:created>
  <dcterms:modified xsi:type="dcterms:W3CDTF">2016-06-27T10:56:53Z</dcterms:modified>
</cp:coreProperties>
</file>