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7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DF2F4-EBA2-4DB9-842A-2BA1B5647B69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5EDC8-BAC3-45A4-B95C-B86BFD9DC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25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BC9695-B15E-4EAB-80E8-6731652E9635}" type="slidenum">
              <a:rPr lang="ru-RU"/>
              <a:pPr/>
              <a:t>39</a:t>
            </a:fld>
            <a:endParaRPr lang="ru-RU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E0E6176D-1240-46B4-AE90-A4E62BBB1AC2}" type="slidenum">
              <a:rPr lang="ru-RU" sz="1200">
                <a:cs typeface="Arial" charset="0"/>
              </a:rPr>
              <a:pPr algn="r">
                <a:buClrTx/>
                <a:buFontTx/>
                <a:buNone/>
              </a:pPr>
              <a:t>39</a:t>
            </a:fld>
            <a:endParaRPr lang="ru-RU" sz="1200">
              <a:cs typeface="Arial" charset="0"/>
            </a:endParaRPr>
          </a:p>
        </p:txBody>
      </p:sp>
      <p:sp>
        <p:nvSpPr>
          <p:cNvPr id="460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3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>
              <a:latin typeface="Arial" charset="0"/>
              <a:cs typeface="Arial Unicode MS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5C3D17CD-2FB4-4B57-B0EE-B14F917DAB36}" type="slidenum">
              <a:rPr lang="ru-RU" sz="1200">
                <a:cs typeface="Arial" charset="0"/>
              </a:rPr>
              <a:pPr algn="r">
                <a:buClrTx/>
                <a:buFontTx/>
                <a:buNone/>
              </a:pPr>
              <a:t>39</a:t>
            </a:fld>
            <a:endParaRPr lang="ru-RU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85A95A-BC1F-42C9-B333-9C8AF88F013F}" type="slidenum">
              <a:rPr lang="ru-RU"/>
              <a:pPr/>
              <a:t>48</a:t>
            </a:fld>
            <a:endParaRPr lang="ru-RU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1888" y="676275"/>
            <a:ext cx="4592637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AA515F-2195-4986-8623-D4FB2106023A}" type="slidenum">
              <a:rPr lang="ru-RU"/>
              <a:pPr/>
              <a:t>49</a:t>
            </a:fld>
            <a:endParaRPr lang="ru-RU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1888" y="676275"/>
            <a:ext cx="4592637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437877-D80A-4D6B-B652-13BCC83E5213}" type="slidenum">
              <a:rPr lang="ru-RU"/>
              <a:pPr/>
              <a:t>50</a:t>
            </a:fld>
            <a:endParaRPr lang="ru-RU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1888" y="676275"/>
            <a:ext cx="4592637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D24482-A255-4319-B43C-2695A989EFE8}" type="slidenum">
              <a:rPr lang="ru-RU"/>
              <a:pPr/>
              <a:t>51</a:t>
            </a:fld>
            <a:endParaRPr lang="ru-RU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1888" y="676275"/>
            <a:ext cx="4592637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0F1ED1-E30B-4DEE-B0B8-1DC592EDD67C}" type="slidenum">
              <a:rPr lang="ru-RU"/>
              <a:pPr/>
              <a:t>52</a:t>
            </a:fld>
            <a:endParaRPr lang="ru-RU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1888" y="676275"/>
            <a:ext cx="4592637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8667B7-3552-4362-9733-7A72960C37FD}" type="slidenum">
              <a:rPr lang="ru-RU"/>
              <a:pPr/>
              <a:t>53</a:t>
            </a:fld>
            <a:endParaRPr lang="ru-RU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1888" y="676275"/>
            <a:ext cx="4592637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81777F-37CB-4048-AE41-E6BB8475A38A}" type="slidenum">
              <a:rPr lang="ru-RU"/>
              <a:pPr/>
              <a:t>54</a:t>
            </a:fld>
            <a:endParaRPr lang="ru-RU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1888" y="676275"/>
            <a:ext cx="4592637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659D7F-68AA-4B34-BDCE-1BDA23840DB3}" type="slidenum">
              <a:rPr lang="ru-RU"/>
              <a:pPr/>
              <a:t>40</a:t>
            </a:fld>
            <a:endParaRPr lang="ru-RU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ECDD6E-CFE6-43F3-BFDC-F8E3095C3863}" type="slidenum">
              <a:rPr lang="ru-RU"/>
              <a:pPr/>
              <a:t>41</a:t>
            </a:fld>
            <a:endParaRPr lang="ru-RU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D0C4E1-B2E6-4253-A4B2-A85584137FDB}" type="slidenum">
              <a:rPr lang="ru-RU"/>
              <a:pPr/>
              <a:t>42</a:t>
            </a:fld>
            <a:endParaRPr lang="ru-RU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0300" y="673100"/>
            <a:ext cx="4592638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ACF2C6-A268-46C9-BAE3-FF171C3D28F3}" type="slidenum">
              <a:rPr lang="ru-RU"/>
              <a:pPr/>
              <a:t>43</a:t>
            </a:fld>
            <a:endParaRPr lang="ru-RU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77863"/>
            <a:ext cx="4572000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10125C-A1A8-4FD7-B71C-57C02B0A7F6D}" type="slidenum">
              <a:rPr lang="ru-RU"/>
              <a:pPr/>
              <a:t>44</a:t>
            </a:fld>
            <a:endParaRPr lang="ru-RU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77863"/>
            <a:ext cx="4572000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10AD3E-D04E-4A83-984D-B41187F4E490}" type="slidenum">
              <a:rPr lang="ru-RU"/>
              <a:pPr/>
              <a:t>45</a:t>
            </a:fld>
            <a:endParaRPr lang="ru-RU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77863"/>
            <a:ext cx="4572000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4724A1-4B31-43F2-95F9-67CFAF9099DC}" type="slidenum">
              <a:rPr lang="ru-RU"/>
              <a:pPr/>
              <a:t>46</a:t>
            </a:fld>
            <a:endParaRPr lang="ru-RU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77863"/>
            <a:ext cx="4572000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E20ADA-F324-4DAC-A9ED-DB1E89D121E6}" type="slidenum">
              <a:rPr lang="ru-RU"/>
              <a:pPr/>
              <a:t>47</a:t>
            </a:fld>
            <a:endParaRPr lang="ru-RU"/>
          </a:p>
        </p:txBody>
      </p:sp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52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4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640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4838" cy="218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7000"/>
            <a:ext cx="8224838" cy="218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0838" cy="471488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47248E42-524B-4E18-9A0B-FF91F5EF655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69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88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19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05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50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33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7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13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79577-D813-4AFC-8ED4-7FC9A2DB0080}" type="datetimeFigureOut">
              <a:rPr lang="ru-RU" smtClean="0"/>
              <a:t>04.08.2013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0B428-4712-4051-A52A-28B30817D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88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3802434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Актуальность проблемы воспитания и </a:t>
            </a:r>
            <a:r>
              <a:rPr lang="ru-RU" sz="6000" b="1" dirty="0" smtClean="0"/>
              <a:t>социализации </a:t>
            </a:r>
            <a:r>
              <a:rPr lang="ru-RU" sz="6000" b="1" dirty="0" smtClean="0"/>
              <a:t>младших школьников.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067944" y="5013176"/>
            <a:ext cx="4824412" cy="10588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400" dirty="0">
                <a:solidFill>
                  <a:schemeClr val="tx1"/>
                </a:solidFill>
              </a:rPr>
              <a:t>у</a:t>
            </a:r>
            <a:r>
              <a:rPr lang="ru-RU" sz="2400" dirty="0" smtClean="0">
                <a:solidFill>
                  <a:schemeClr val="tx1"/>
                </a:solidFill>
              </a:rPr>
              <a:t>читель: Морозова Ольга Ивановна МБОУ «СОШ №5»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996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MingLiU" pitchFamily="49" charset="-120"/>
                <a:ea typeface="MingLiU" pitchFamily="49" charset="-120"/>
              </a:rPr>
              <a:t>Основные направления и ценностные основы воспитания и социализации учащихся начальной школы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981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Общие задачи воспитания и социализации учащихся начальной школы классифицированы по направлениям, каждое из которых, будучи тесно связанным с другими, раскрывает одну из существенных сторон духовно-нравственного развития гражданина России.</a:t>
            </a:r>
            <a:br>
              <a:rPr lang="ru-RU" sz="3100" dirty="0"/>
            </a:br>
            <a:r>
              <a:rPr lang="ru-RU" sz="3100" dirty="0"/>
              <a:t>Каждое из направлений воспитания и социализации обучающихся основано на определенной системе базовых национальных ценностей и должно обеспечить принятие их  обучающимися. </a:t>
            </a:r>
            <a:br>
              <a:rPr lang="ru-RU" sz="3100" dirty="0"/>
            </a:br>
            <a:r>
              <a:rPr lang="ru-RU" sz="3100" dirty="0"/>
              <a:t>Организация воспитания и социализации учащихся начальной школы в перспективе достижения общенационального воспитательного идеала осуществляется по следующим направлениям</a:t>
            </a:r>
            <a:r>
              <a:rPr lang="ru-RU" sz="3100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64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>
            <a:normAutofit fontScale="90000"/>
          </a:bodyPr>
          <a:lstStyle/>
          <a:p>
            <a:pPr marL="571500" lvl="0" indent="-571500">
              <a:buFont typeface="Wingdings" pitchFamily="2" charset="2"/>
              <a:buChar char="q"/>
            </a:pPr>
            <a:r>
              <a:rPr lang="ru-RU" sz="4000" dirty="0"/>
              <a:t>Воспитание гражданственности, патриотизма, уважения к правам, свободам и обязанностям человека.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6400800" cy="3816424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>
                <a:solidFill>
                  <a:srgbClr val="FF0000"/>
                </a:solidFill>
              </a:rPr>
              <a:t>Ценности:  </a:t>
            </a:r>
            <a:r>
              <a:rPr lang="ru-RU" i="1" dirty="0">
                <a:solidFill>
                  <a:srgbClr val="FF0000"/>
                </a:solidFill>
              </a:rPr>
              <a:t>любовь к России, к своему народу,  к своей малой родине; служение Отечеству; правовое государство; гражданское общество; долг перед Отечеством, старшими поколениями, семьей; закон и правопорядок; межэтнический мир; свобода и ответственность; доверие к людям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442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ru-RU" sz="3600" dirty="0"/>
              <a:t>Воспитание нравственных чувств и этического сознания.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3672408"/>
          </a:xfrm>
        </p:spPr>
        <p:txBody>
          <a:bodyPr>
            <a:normAutofit fontScale="85000" lnSpcReduction="10000"/>
          </a:bodyPr>
          <a:lstStyle/>
          <a:p>
            <a:r>
              <a:rPr lang="ru-RU" u="sng" dirty="0">
                <a:solidFill>
                  <a:srgbClr val="FF0000"/>
                </a:solidFill>
              </a:rPr>
              <a:t>Ценности: </a:t>
            </a:r>
            <a:r>
              <a:rPr lang="ru-RU" i="1" dirty="0">
                <a:solidFill>
                  <a:srgbClr val="FF0000"/>
                </a:solidFill>
              </a:rPr>
              <a:t>нравственный выбор; смысл жизни; справедливость; милосердие; честь; достоинство; любовь; почитание родителей; забота о старших и младших; свобода совести и вероисповедания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>
                <a:solidFill>
                  <a:srgbClr val="FF0000"/>
                </a:solidFill>
              </a:rPr>
              <a:t>Представления </a:t>
            </a:r>
            <a:r>
              <a:rPr lang="ru-RU" i="1" dirty="0">
                <a:solidFill>
                  <a:srgbClr val="FF0000"/>
                </a:solidFill>
              </a:rPr>
              <a:t>о вере, духовности, религиозной жизни человека и общества, религиозной картине мира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537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 fontScale="90000"/>
          </a:bodyPr>
          <a:lstStyle/>
          <a:p>
            <a:pPr marL="571500" lvl="0" indent="-571500">
              <a:buFont typeface="Wingdings" pitchFamily="2" charset="2"/>
              <a:buChar char="q"/>
            </a:pPr>
            <a:r>
              <a:rPr lang="ru-RU" sz="4000" dirty="0"/>
              <a:t>Воспитание трудолюбия, творческого отношения к учению, труду, жизни</a:t>
            </a:r>
            <a:r>
              <a:rPr lang="ru-RU" sz="4000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>
            <a:normAutofit/>
          </a:bodyPr>
          <a:lstStyle/>
          <a:p>
            <a:r>
              <a:rPr lang="ru-RU" u="sng" dirty="0">
                <a:solidFill>
                  <a:srgbClr val="FF0000"/>
                </a:solidFill>
              </a:rPr>
              <a:t>Ценности: </a:t>
            </a:r>
            <a:r>
              <a:rPr lang="ru-RU" i="1" dirty="0">
                <a:solidFill>
                  <a:srgbClr val="FF0000"/>
                </a:solidFill>
              </a:rPr>
              <a:t>трудолюбие; творчество; познание; истина; созидание; целеустремленность; настойчивость в достижении целей; </a:t>
            </a:r>
            <a:r>
              <a:rPr lang="ru-RU" i="1" dirty="0" smtClean="0">
                <a:solidFill>
                  <a:srgbClr val="FF0000"/>
                </a:solidFill>
              </a:rPr>
              <a:t>бережливость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0544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827634"/>
          </a:xfrm>
        </p:spPr>
        <p:txBody>
          <a:bodyPr>
            <a:noAutofit/>
          </a:bodyPr>
          <a:lstStyle/>
          <a:p>
            <a:pPr marL="571500" lvl="0" indent="-571500">
              <a:buFont typeface="Wingdings" pitchFamily="2" charset="2"/>
              <a:buChar char="q"/>
            </a:pPr>
            <a:r>
              <a:rPr lang="ru-RU" sz="3600" dirty="0"/>
              <a:t>Формирование ценностного отношения к здоровью и здоровому образу жизни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>
            <a:normAutofit/>
          </a:bodyPr>
          <a:lstStyle/>
          <a:p>
            <a:r>
              <a:rPr lang="ru-RU" u="sng" dirty="0">
                <a:solidFill>
                  <a:srgbClr val="FF0000"/>
                </a:solidFill>
              </a:rPr>
              <a:t>Ценности: </a:t>
            </a:r>
            <a:r>
              <a:rPr lang="ru-RU" i="1" dirty="0">
                <a:solidFill>
                  <a:srgbClr val="FF0000"/>
                </a:solidFill>
              </a:rPr>
              <a:t>здоровье физическое, здоровье социальное (здоровье членов семьи и школьного коллектива), активный, здоровый образ жизни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41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Autofit/>
          </a:bodyPr>
          <a:lstStyle/>
          <a:p>
            <a:pPr marL="571500" lvl="0" indent="-571500">
              <a:buFont typeface="Wingdings" pitchFamily="2" charset="2"/>
              <a:buChar char="q"/>
            </a:pPr>
            <a:r>
              <a:rPr lang="ru-RU" sz="3600" dirty="0"/>
              <a:t>Воспитание ценностного отношения к природе, окружающей среде (экологическое воспитание</a:t>
            </a:r>
            <a:r>
              <a:rPr lang="ru-RU" sz="3600" dirty="0" smtClean="0"/>
              <a:t>).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944216"/>
          </a:xfrm>
        </p:spPr>
        <p:txBody>
          <a:bodyPr/>
          <a:lstStyle/>
          <a:p>
            <a:r>
              <a:rPr lang="ru-RU" u="sng" dirty="0">
                <a:solidFill>
                  <a:srgbClr val="FF0000"/>
                </a:solidFill>
              </a:rPr>
              <a:t>Ценности: </a:t>
            </a:r>
            <a:r>
              <a:rPr lang="ru-RU" i="1" dirty="0">
                <a:solidFill>
                  <a:srgbClr val="FF0000"/>
                </a:solidFill>
              </a:rPr>
              <a:t>жизнь; родная земля; заповедная природа; планета Земля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91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772400" cy="1470025"/>
          </a:xfrm>
        </p:spPr>
        <p:txBody>
          <a:bodyPr>
            <a:noAutofit/>
          </a:bodyPr>
          <a:lstStyle/>
          <a:p>
            <a:pPr marL="571500" lvl="0" indent="-571500">
              <a:buFont typeface="Wingdings" pitchFamily="2" charset="2"/>
              <a:buChar char="q"/>
            </a:pPr>
            <a:r>
              <a:rPr lang="ru-RU" sz="3600" dirty="0"/>
              <a:t>Воспитание ценностного отношения к прекрасному, формирование представлений об эстетических идеалах и ценностях (эстетическое воспитание</a:t>
            </a:r>
            <a:r>
              <a:rPr lang="ru-RU" sz="3600" dirty="0" smtClean="0"/>
              <a:t>).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r>
              <a:rPr lang="ru-RU" u="sng" dirty="0">
                <a:solidFill>
                  <a:srgbClr val="FF0000"/>
                </a:solidFill>
              </a:rPr>
              <a:t>Ценности: </a:t>
            </a:r>
            <a:r>
              <a:rPr lang="ru-RU" i="1" dirty="0">
                <a:solidFill>
                  <a:srgbClr val="FF0000"/>
                </a:solidFill>
              </a:rPr>
              <a:t>красота; гармония; духовный мир человека; эстетическое развитие; художественное творчество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296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450506"/>
          </a:xfrm>
        </p:spPr>
        <p:txBody>
          <a:bodyPr>
            <a:normAutofit/>
          </a:bodyPr>
          <a:lstStyle/>
          <a:p>
            <a:r>
              <a:rPr lang="ru-RU" dirty="0"/>
              <a:t>В соответствии с указанными основными направлениями и их ценностными основаниями задачи, виды и формы деятельности конкретизируются для работы в начальной школе. </a:t>
            </a:r>
          </a:p>
        </p:txBody>
      </p:sp>
    </p:spTree>
    <p:extLst>
      <p:ext uri="{BB962C8B-B14F-4D97-AF65-F5344CB8AC3E}">
        <p14:creationId xmlns:p14="http://schemas.microsoft.com/office/powerpoint/2010/main" val="1478496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MingLiU" pitchFamily="49" charset="-120"/>
                <a:ea typeface="MingLiU" pitchFamily="49" charset="-120"/>
              </a:rPr>
              <a:t>Современные особенности воспитания и социализации учащихся начальной школы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58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atin typeface="MingLiU" pitchFamily="49" charset="-120"/>
                <a:ea typeface="MingLiU" pitchFamily="49" charset="-120"/>
              </a:rPr>
              <a:t>Цель и общие задачи воспитания и социализации учащихся начальной школы</a:t>
            </a:r>
            <a:endParaRPr lang="ru-RU" sz="4800" b="1" dirty="0">
              <a:latin typeface="MingLiU" pitchFamily="49" charset="-120"/>
              <a:ea typeface="MingLiU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3536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Autofit/>
          </a:bodyPr>
          <a:lstStyle/>
          <a:p>
            <a:r>
              <a:rPr lang="ru-RU" sz="2800" dirty="0"/>
              <a:t>Учащиеся начальной школы требуют особого педагогического внимания. С первых дней пребывания в школе формируется их отношение к школе, образованию в целом,  педагогам и сверстникам, вырабатываются основы их социального, гражданского поведения, характер их трудовой, общественной, творческой деятельности. Необходимо также учитывать принципиально новые условия жизнедеятельности современного ребенка, о которых педагоги еще два - три десятилетия назад даже не догадывались. Учет этих условий требует существенной корректировки подходов к организации воспитания и социализации обучающихся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83036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ru-RU" sz="3100" dirty="0"/>
              <a:t>Современный ребенок  находится в беспредельном информационном и огромном социальном пространстве, не имеющем четких внешних и внутренних границ. На него воздействуют потоки информации, получаемой благодаря Интернету, телевидению, компьютерным играм, кино. Воспитательное и социализирующее воздействие (не всегда позитивное) этих и других источников информации нередко является доминирующим в процессе воспитания и социализации</a:t>
            </a:r>
            <a:r>
              <a:rPr lang="ru-RU" sz="31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797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ru-RU" sz="2800" dirty="0"/>
              <a:t>Сегодня существует и усиливается конфликт между характером присвоения ребенком знаний и ценностей в школе (системность, последовательность, традиционность, </a:t>
            </a:r>
            <a:r>
              <a:rPr lang="ru-RU" sz="2800" dirty="0" err="1"/>
              <a:t>культуросообразность</a:t>
            </a:r>
            <a:r>
              <a:rPr lang="ru-RU" sz="2800" dirty="0"/>
              <a:t> и т. д.) и вне школы (</a:t>
            </a:r>
            <a:r>
              <a:rPr lang="ru-RU" sz="2800" dirty="0" err="1"/>
              <a:t>клиповость</a:t>
            </a:r>
            <a:r>
              <a:rPr lang="ru-RU" sz="2800" dirty="0"/>
              <a:t>, хаотичность, смешение высокой  культуры и бытовой, размывание границ между культурой и антикультурой и   т. д.). Этот конфликт меняет структуру мышления детей, их самосознание и миропонимание, ведет к формированию эклектичного мировоззрения,  потребительского отношения к жизни, морального релятивизма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30903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ru-RU" sz="2800" dirty="0"/>
              <a:t>Современный ребенок живет иллюзией свободы. Снятие многих табу в виртуальных, информационных средах сопровождается падением доверия к ребенку со стороны взрослых. Растущий человек не выводится, как это было еще несколько десятилетий назад, за пределы детских дел и забот, не включается в посильное для него решение реальных проблем семьи, местного сообщества, государства. Изоляция детей от проблем, которыми живут взрослые, искажает их социализацию, нарушает процессы их взросления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46732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256584"/>
          </a:xfrm>
        </p:spPr>
        <p:txBody>
          <a:bodyPr>
            <a:norm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ru-RU" sz="2800" dirty="0"/>
              <a:t>Подмена реальных форм социализации виртуальными, ослабление вертикальных связей между детьми и взрослыми, между разновозрастными детьми приводят к самоизоляции детства. Результатом этого является примитивизация сознания детей, рост агрессивности, жестокости, цинизма, грубости, за которыми на самом деле скрываются страх, одиночество, неуверенность, непонимание и неприятие будущего. </a:t>
            </a:r>
          </a:p>
        </p:txBody>
      </p:sp>
    </p:spTree>
    <p:extLst>
      <p:ext uri="{BB962C8B-B14F-4D97-AF65-F5344CB8AC3E}">
        <p14:creationId xmlns:p14="http://schemas.microsoft.com/office/powerpoint/2010/main" val="730558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ru-RU" sz="2800" dirty="0"/>
              <a:t>В силу произошедшей в 1990-е гг. переориентации воспитания с коллективистской на индивидуалистическую модель, фактического отсутствия форм совместной со взрослыми, старшими детьми, подростками, молодежью социально ориентированной деятельности, девальвации традиционных ценностей произошли существенные изменения в системе отношения ребенка к окружающему миру, к другим людям, к себе самому. Значительно снизилась ценность других людей и участия в их жизни, на первый план вышло переживание и позиционирование себя, вследствие чего в обществе распространяется эгоизм, происходит размывание гражданственности, социальной солидарности и трудолюбия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27932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2200" dirty="0"/>
              <a:t>Общеобразовательная школа призвана активно противодействовать этим негативным тенденциям. Прежде всего, следует скорректировать сложившееся в течение последних десятилетий понимание воспитания преимущественно как управления процессом развития и формирования личности через организацию разнообразной внеурочной деятельности. Современная воспитательная система – это уже не только приведенная в систему воспитательная работа, представленная набором технологий, разрабатываемых в основном в рамках дополнительного образования. Подход, при котором воспитание сведено к проведению мероприятий и фактически отделено от содержания деятельности ребенка в школе, в семье, в группе сверстников, в обществе, от его социального и информационного окружения, усиливает объективно существующую в современной культуре тенденцию к изоляции детской субкультуры от мира не только взрослых, но и от старшего поколения детей и молодежи. </a:t>
            </a:r>
          </a:p>
        </p:txBody>
      </p:sp>
    </p:spTree>
    <p:extLst>
      <p:ext uri="{BB962C8B-B14F-4D97-AF65-F5344CB8AC3E}">
        <p14:creationId xmlns:p14="http://schemas.microsoft.com/office/powerpoint/2010/main" val="51376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Это приводит к еще большему нарушению механизмов трансляции культурного и социального опыта, разрыву связей между поколениями, </a:t>
            </a:r>
            <a:r>
              <a:rPr lang="ru-RU" sz="2800" dirty="0" err="1"/>
              <a:t>атомизации</a:t>
            </a:r>
            <a:r>
              <a:rPr lang="ru-RU" sz="2800" dirty="0"/>
              <a:t> личности, снижению ее жизненного потенциала, росту неуверенности в собственных силах,  падению доверия другим людям, обществу, государству, миру, самой жизни. Изоляция детских субкультур является причиной нарастания конфликтов внутри самой школы.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Программа воспитания и социализации учащихся начальной школы должна быть направлена на формирование морально-нравственного, личностно развивающего, социально открытого уклада школьной жизни. </a:t>
            </a:r>
          </a:p>
        </p:txBody>
      </p:sp>
    </p:spTree>
    <p:extLst>
      <p:ext uri="{BB962C8B-B14F-4D97-AF65-F5344CB8AC3E}">
        <p14:creationId xmlns:p14="http://schemas.microsoft.com/office/powerpoint/2010/main" val="1465516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466730"/>
          </a:xfrm>
        </p:spPr>
        <p:txBody>
          <a:bodyPr>
            <a:noAutofit/>
          </a:bodyPr>
          <a:lstStyle/>
          <a:p>
            <a:r>
              <a:rPr lang="ru-RU" sz="2800" dirty="0"/>
              <a:t>Организация уклада школьной жизни в полной мере учитывает </a:t>
            </a:r>
            <a:r>
              <a:rPr lang="ru-RU" sz="2800" dirty="0" err="1"/>
              <a:t>полисубъектность</a:t>
            </a:r>
            <a:r>
              <a:rPr lang="ru-RU" sz="2800" dirty="0"/>
              <a:t> современного воспитания и социализации и непрерывность детства. Школа не является единственным субъектом воспитания и социализации ребенка. Но ей как социальному субъекту – носителю педагогической культуры,  несомненно, принадлежит ведущая роль в их осуществлении. Уклад школьной жизни – это уклад жизни обучающегося, организуемый педагогическим коллективом школы при активном и согласованном участии иных субъектов воспитания и социализации (семьи, общественных организаций, учреждений дополнительного образования, культуры и спорта, традиционных российских религиозных организаций). </a:t>
            </a:r>
          </a:p>
        </p:txBody>
      </p:sp>
    </p:spTree>
    <p:extLst>
      <p:ext uri="{BB962C8B-B14F-4D97-AF65-F5344CB8AC3E}">
        <p14:creationId xmlns:p14="http://schemas.microsoft.com/office/powerpoint/2010/main" val="426058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sz="3100" dirty="0"/>
              <a:t>Уклад школьной жизни поддерживает непрерывность детства. В </a:t>
            </a:r>
            <a:r>
              <a:rPr lang="ru-RU" sz="3100" dirty="0" err="1"/>
              <a:t>разноуровневом</a:t>
            </a:r>
            <a:r>
              <a:rPr lang="ru-RU" sz="3100" dirty="0"/>
              <a:t>, </a:t>
            </a:r>
            <a:r>
              <a:rPr lang="ru-RU" sz="3100" dirty="0" err="1"/>
              <a:t>полисубъектном</a:t>
            </a:r>
            <a:r>
              <a:rPr lang="ru-RU" sz="3100" dirty="0"/>
              <a:t>, многомерно-</a:t>
            </a:r>
            <a:r>
              <a:rPr lang="ru-RU" sz="3100" dirty="0" err="1"/>
              <a:t>деятельностном</a:t>
            </a:r>
            <a:r>
              <a:rPr lang="ru-RU" sz="3100" dirty="0"/>
              <a:t> пространстве воспитания и социализации, скрепленном национальными ценностями и духовными традициями, обеспечивается морально-нравственная, социальная, культурная полноценность перехода ребенка из дошкольного в младший, а из него в средний школьный возраст.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63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976664"/>
          </a:xfrm>
        </p:spPr>
        <p:txBody>
          <a:bodyPr>
            <a:normAutofit/>
          </a:bodyPr>
          <a:lstStyle/>
          <a:p>
            <a:r>
              <a:rPr lang="ru-RU" sz="2000" dirty="0"/>
              <a:t>Цель и задачи воспитания и социализации российских школьников формулируются, достигаются и решаются в контексте национального воспитательного идеала. Он представляет собой высшую цель образования, высоконравственное (идеальное) представление о человеке, на воспитание, обучение и развитие которого направлены усилия основных субъектов национальной жизни: государства, семьи, школы, политических партий, религиозных и общественных организаций. </a:t>
            </a:r>
            <a:br>
              <a:rPr lang="ru-RU" sz="2000" dirty="0"/>
            </a:br>
            <a:r>
              <a:rPr lang="ru-RU" sz="2000" dirty="0"/>
              <a:t>В Концепции такой идеал обоснован, сформулирована высшая цель образования – </a:t>
            </a:r>
            <a:r>
              <a:rPr lang="ru-RU" sz="2000" i="1" dirty="0"/>
              <a:t>высоконравственный, творческий, компетентный гражданин России, принимающий судьбу Отечества как свою личную, осознающий ответственность за настоящее и будущее своей страны, укорененный в духовных и культурных традициях российского народа</a:t>
            </a:r>
            <a:r>
              <a:rPr lang="ru-RU" sz="2000" dirty="0" smtClean="0"/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000" dirty="0"/>
              <a:t>В этом процессе активно участвуют не только традиционные субъекты (семья и школа), но и различные общественные, культурные, религиозные организации, СМИ и иные субъекты влияния. Важно обеспечить согласованность действий между этими субъектами влияния в решении принципиального вопроса о том, на воспитание какого человека направлены непосредственные или опосредованные их усилия.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59638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основе программы воспитания и социализации учащихся начальной школы и организуемого в соответствии с ней нравственного уклада школьной жизни лежат три подхода: аксиологический, системно-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развивающий.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86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ru-RU" dirty="0" smtClean="0"/>
              <a:t>Аксиологический </a:t>
            </a:r>
            <a:r>
              <a:rPr lang="ru-RU" dirty="0" smtClean="0"/>
              <a:t>подход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504056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Воспитание, по существу, представляет собой социальную деятельность, обеспечивающую передачу ценностей от старшего поколения к младшему, от взрослых к детям, от человека к человеку. Ценности нематериальны, ими нельзя владеть и распоряжаться. Ценность есть у человека только тогда, когда она принимается через совместную с другими людьми деятельность. Принятие ценности – ключевой фактор человечности, обеспечивающий устойчивость всему личностному существованию.</a:t>
            </a:r>
          </a:p>
        </p:txBody>
      </p:sp>
    </p:spTree>
    <p:extLst>
      <p:ext uri="{BB962C8B-B14F-4D97-AF65-F5344CB8AC3E}">
        <p14:creationId xmlns:p14="http://schemas.microsoft.com/office/powerpoint/2010/main" val="1902279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17869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Ценности – это смыслы воспитания и социализации. Они существуют ради того, чтобы научить человека принимать ценности через деятельность и оценивать деятельность, инициировать и поддерживать ее с нравственных, общественно одобряемых позиций. По ведущему типу деятельности можно различать воспитание и социализацию младших школьников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5726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>
            <a:noAutofit/>
          </a:bodyPr>
          <a:lstStyle/>
          <a:p>
            <a:r>
              <a:rPr lang="ru-RU" sz="8800" u="sng" dirty="0">
                <a:solidFill>
                  <a:srgbClr val="C00000"/>
                </a:solidFill>
              </a:rPr>
              <a:t>в</a:t>
            </a:r>
            <a:r>
              <a:rPr lang="ru-RU" sz="8800" u="sng" dirty="0" smtClean="0">
                <a:solidFill>
                  <a:srgbClr val="C00000"/>
                </a:solidFill>
              </a:rPr>
              <a:t>оспитание -</a:t>
            </a:r>
            <a:endParaRPr lang="ru-RU" sz="8800" u="sng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208912" cy="36004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преимущественно межличностная (и в таком качестве самоценная) деятельность в семье, школе, учреждениях дополнительного образования и т. д., обеспечивающая поддержку духовно-нравственного развития ребенка;</a:t>
            </a:r>
          </a:p>
        </p:txBody>
      </p:sp>
    </p:spTree>
    <p:extLst>
      <p:ext uri="{BB962C8B-B14F-4D97-AF65-F5344CB8AC3E}">
        <p14:creationId xmlns:p14="http://schemas.microsoft.com/office/powerpoint/2010/main" val="1590309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963538"/>
          </a:xfrm>
        </p:spPr>
        <p:txBody>
          <a:bodyPr>
            <a:noAutofit/>
          </a:bodyPr>
          <a:lstStyle/>
          <a:p>
            <a:r>
              <a:rPr lang="ru-RU" sz="7200" u="sng" dirty="0">
                <a:solidFill>
                  <a:srgbClr val="C00000"/>
                </a:solidFill>
              </a:rPr>
              <a:t>социализация –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15401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содействие духовно-нравственному развитию ребенка, приобретению им первоначального социально-нравственного опыта посредством включения его в решение общественных, культурных, экологических, производственных и иных задач. Границы между воспитанием и социализацией прозрачны и относительны.</a:t>
            </a:r>
          </a:p>
        </p:txBody>
      </p:sp>
    </p:spTree>
    <p:extLst>
      <p:ext uri="{BB962C8B-B14F-4D97-AF65-F5344CB8AC3E}">
        <p14:creationId xmlns:p14="http://schemas.microsoft.com/office/powerpoint/2010/main" val="24317332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ru-RU" dirty="0" err="1" smtClean="0"/>
              <a:t>Системо</a:t>
            </a:r>
            <a:r>
              <a:rPr lang="ru-RU" dirty="0" smtClean="0"/>
              <a:t>–деятельный подход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352928" cy="5256584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выступает методологической основой организации уклада школьной жизни. Также он позволяет понять, что представляют собой воспитание и социализация в структурно-методологическом плане. Это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рядоположенный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 социально-педагогической деятельности. Это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метадеятельность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педагогически интегрирующая различные виды деятельности, в которые объективно включен младший школьник посредством усвоения идеалов, ценностей, нравственных установок, моральных норм.</a:t>
            </a:r>
          </a:p>
        </p:txBody>
      </p:sp>
    </p:spTree>
    <p:extLst>
      <p:ext uri="{BB962C8B-B14F-4D97-AF65-F5344CB8AC3E}">
        <p14:creationId xmlns:p14="http://schemas.microsoft.com/office/powerpoint/2010/main" val="28999911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ru-RU" dirty="0" smtClean="0"/>
              <a:t>Развивающий подход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280920" cy="352839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 дает принципиальное понимание системно-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деятельностной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многоукладной технологии духовно-нравственного развития обучающегося и определяет общую конструкцию Программы воспитания и социализации учащихся начальной школы.</a:t>
            </a:r>
          </a:p>
        </p:txBody>
      </p:sp>
    </p:spTree>
    <p:extLst>
      <p:ext uri="{BB962C8B-B14F-4D97-AF65-F5344CB8AC3E}">
        <p14:creationId xmlns:p14="http://schemas.microsoft.com/office/powerpoint/2010/main" val="7104404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424936" cy="626469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Развивающий характер воспитания и социализации достигается, когда ценности формулируются в виде вопроса, поставленного педагогом, принимаемого обучающимся и обращенного им к содержанию обучения, семейной, социальной, культурной жизни, к самому себе. Что есть милосердие? любовь? закон? честь? И т. д. Понимание есть ответ на определенный вопрос. Понимание жизни, общества, культуры человеком достигается через вопрошание их ценности, значения, смысла для себя. </a:t>
            </a:r>
          </a:p>
        </p:txBody>
      </p:sp>
    </p:spTree>
    <p:extLst>
      <p:ext uri="{BB962C8B-B14F-4D97-AF65-F5344CB8AC3E}">
        <p14:creationId xmlns:p14="http://schemas.microsoft.com/office/powerpoint/2010/main" val="10060487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352928" cy="6408712"/>
          </a:xfrm>
        </p:spPr>
        <p:txBody>
          <a:bodyPr>
            <a:normAutofit fontScale="85000" lnSpcReduction="10000"/>
          </a:bodyPr>
          <a:lstStyle/>
          <a:p>
            <a:r>
              <a:rPr lang="ru-RU" sz="5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вышеперечисленных подхода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определяют концептуальную основу уклада школьной жизни. Сам по себе этот уклад формален. Придать ему жизненную, социальную, культурную, нравственную силу способен педагог.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школьник испытывает большое доверие к учителю. Для ребенка слова учителя, его поступки, оценки имеют нравственное значение. Именно педагог не только словами, но и всем своим поведением, своей личностью формирует устойчивые представления ребенка о справедливости, человечности, нравственности, об отношениях между людьми. Характер отношений между педагогом и детьми во многом определяет эффективность их воспитания и социализации. </a:t>
            </a:r>
          </a:p>
        </p:txBody>
      </p:sp>
    </p:spTree>
    <p:extLst>
      <p:ext uri="{BB962C8B-B14F-4D97-AF65-F5344CB8AC3E}">
        <p14:creationId xmlns:p14="http://schemas.microsoft.com/office/powerpoint/2010/main" val="30947524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E0C317BE-DA3A-4D95-A2C4-0E388A835061}" type="slidenum">
              <a:rPr lang="ru-RU" sz="1400">
                <a:cs typeface="Arial" charset="0"/>
              </a:rPr>
              <a:pPr algn="r">
                <a:buClrTx/>
                <a:buFontTx/>
                <a:buNone/>
              </a:pPr>
              <a:t>39</a:t>
            </a:fld>
            <a:endParaRPr lang="ru-RU" sz="1400">
              <a:cs typeface="Arial" charset="0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614943AB-1FF9-4F85-9C31-F4DB27605A08}" type="slidenum">
              <a:rPr lang="ru-RU" sz="1400">
                <a:cs typeface="Arial" charset="0"/>
              </a:rPr>
              <a:pPr algn="r">
                <a:buClrTx/>
                <a:buFontTx/>
                <a:buNone/>
              </a:pPr>
              <a:t>39</a:t>
            </a:fld>
            <a:endParaRPr lang="ru-RU" sz="1400">
              <a:cs typeface="Arial" charset="0"/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 rot="5400000">
            <a:off x="4326732" y="5126831"/>
            <a:ext cx="430212" cy="504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0033CC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26648E64-9178-49C5-AB8A-DCDBFE7BD47E}" type="slidenum">
              <a:rPr lang="ru-RU" sz="1400">
                <a:cs typeface="Arial" charset="0"/>
              </a:rPr>
              <a:pPr algn="r">
                <a:buClrTx/>
                <a:buFontTx/>
                <a:buNone/>
              </a:pPr>
              <a:t>39</a:t>
            </a:fld>
            <a:endParaRPr lang="ru-RU" sz="1400">
              <a:cs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3175"/>
            <a:ext cx="8229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3600">
                <a:solidFill>
                  <a:srgbClr val="FF3300"/>
                </a:solidFill>
                <a:latin typeface="Tahoma" pitchFamily="32" charset="0"/>
              </a:rPr>
              <a:t/>
            </a:r>
            <a:br>
              <a:rPr lang="ru-RU" sz="3600">
                <a:solidFill>
                  <a:srgbClr val="FF3300"/>
                </a:solidFill>
                <a:latin typeface="Tahoma" pitchFamily="32" charset="0"/>
              </a:rPr>
            </a:br>
            <a:endParaRPr lang="ru-RU" sz="3600">
              <a:solidFill>
                <a:srgbClr val="FF3300"/>
              </a:solidFill>
              <a:latin typeface="Tahoma" pitchFamily="32" charset="0"/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348038" y="3789363"/>
            <a:ext cx="2376487" cy="1296987"/>
          </a:xfrm>
          <a:prstGeom prst="roundRect">
            <a:avLst>
              <a:gd name="adj" fmla="val 16667"/>
            </a:avLst>
          </a:prstGeom>
          <a:solidFill>
            <a:srgbClr val="0033CC">
              <a:alpha val="48999"/>
            </a:srgbClr>
          </a:solidFill>
          <a:ln>
            <a:noFill/>
          </a:ln>
          <a:effectLst>
            <a:outerShdw dist="17819" dir="2700000" algn="ctr" rotWithShape="0">
              <a:srgbClr val="001F7A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42900" indent="-338138" algn="ctr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>
                <a:solidFill>
                  <a:srgbClr val="FF0000"/>
                </a:solidFill>
                <a:cs typeface="Arial" charset="0"/>
              </a:rPr>
              <a:t>Новая</a:t>
            </a:r>
          </a:p>
          <a:p>
            <a:pPr marL="342900" indent="-338138" algn="ctr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>
                <a:solidFill>
                  <a:srgbClr val="FF0000"/>
                </a:solidFill>
                <a:cs typeface="Arial" charset="0"/>
              </a:rPr>
              <a:t>цель</a:t>
            </a:r>
          </a:p>
          <a:p>
            <a:pPr marL="342900" indent="-338138" algn="ctr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>
                <a:solidFill>
                  <a:srgbClr val="FF0000"/>
                </a:solidFill>
                <a:cs typeface="Arial" charset="0"/>
              </a:rPr>
              <a:t>образования</a:t>
            </a: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5940425" y="2133600"/>
            <a:ext cx="2952750" cy="2159000"/>
          </a:xfrm>
          <a:prstGeom prst="roundRect">
            <a:avLst>
              <a:gd name="adj" fmla="val 16667"/>
            </a:avLst>
          </a:prstGeom>
          <a:noFill/>
          <a:ln w="28440">
            <a:solidFill>
              <a:srgbClr val="0033CC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marL="342900" indent="-338138" algn="ctr">
              <a:lnSpc>
                <a:spcPct val="75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600" b="1" u="sng">
                <a:solidFill>
                  <a:srgbClr val="FF0000"/>
                </a:solidFill>
                <a:cs typeface="Arial" charset="0"/>
              </a:rPr>
              <a:t>Новые технологии</a:t>
            </a: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323850" y="2060575"/>
            <a:ext cx="2878138" cy="2232025"/>
          </a:xfrm>
          <a:prstGeom prst="roundRect">
            <a:avLst>
              <a:gd name="adj" fmla="val 16667"/>
            </a:avLst>
          </a:prstGeom>
          <a:noFill/>
          <a:ln w="28440">
            <a:solidFill>
              <a:srgbClr val="0033CC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marL="342900" indent="-338138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1400" b="1" u="sng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600" b="1" u="sng">
                <a:solidFill>
                  <a:srgbClr val="FF0000"/>
                </a:solidFill>
                <a:cs typeface="Arial" charset="0"/>
              </a:rPr>
              <a:t>Общественный </a:t>
            </a:r>
          </a:p>
          <a:p>
            <a:pPr marL="342900" indent="-338138" algn="ctr">
              <a:lnSpc>
                <a:spcPct val="75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600" b="1" u="sng">
                <a:solidFill>
                  <a:srgbClr val="FF0000"/>
                </a:solidFill>
                <a:cs typeface="Arial" charset="0"/>
              </a:rPr>
              <a:t>договор</a:t>
            </a:r>
          </a:p>
          <a:p>
            <a:pPr marL="342900" indent="-338138" algn="ctr">
              <a:lnSpc>
                <a:spcPct val="75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400" b="1" u="sng">
              <a:solidFill>
                <a:srgbClr val="FF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  <a:p>
            <a:pPr marL="342900" indent="-338138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611188" y="2636838"/>
            <a:ext cx="2593975" cy="16557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66200"/>
              </a:gs>
              <a:gs pos="100000">
                <a:srgbClr val="FF6600">
                  <a:alpha val="50000"/>
                </a:srgbClr>
              </a:gs>
            </a:gsLst>
            <a:lin ang="5400000" scaled="1"/>
          </a:gradFill>
          <a:ln>
            <a:noFill/>
          </a:ln>
          <a:effectLst>
            <a:outerShdw dist="17819" dir="2700000" algn="ctr" rotWithShape="0">
              <a:srgbClr val="993D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42900" indent="-338138" algn="ctr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FFFFFF"/>
                </a:solidFill>
                <a:latin typeface="Tahoma" pitchFamily="32" charset="0"/>
                <a:cs typeface="Arial" charset="0"/>
              </a:rPr>
              <a:t>Новые </a:t>
            </a:r>
          </a:p>
          <a:p>
            <a:pPr marL="342900" indent="-338138" algn="ctr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FFFFFF"/>
                </a:solidFill>
                <a:latin typeface="Tahoma" pitchFamily="32" charset="0"/>
                <a:cs typeface="Arial" charset="0"/>
              </a:rPr>
              <a:t>образовательные </a:t>
            </a:r>
          </a:p>
          <a:p>
            <a:pPr marL="342900" indent="-338138" algn="ctr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FFFFFF"/>
                </a:solidFill>
                <a:latin typeface="Tahoma" pitchFamily="32" charset="0"/>
                <a:cs typeface="Arial" charset="0"/>
              </a:rPr>
              <a:t>запросы семьи,</a:t>
            </a:r>
          </a:p>
          <a:p>
            <a:pPr marL="342900" indent="-338138" algn="ctr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FFFFFF"/>
                </a:solidFill>
                <a:latin typeface="Tahoma" pitchFamily="32" charset="0"/>
                <a:cs typeface="Arial" charset="0"/>
              </a:rPr>
              <a:t>общества, </a:t>
            </a:r>
          </a:p>
          <a:p>
            <a:pPr marL="342900" indent="-338138" algn="ctr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FFFFFF"/>
                </a:solidFill>
                <a:latin typeface="Tahoma" pitchFamily="32" charset="0"/>
                <a:cs typeface="Arial" charset="0"/>
              </a:rPr>
              <a:t>и государства</a:t>
            </a: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6227763" y="2636838"/>
            <a:ext cx="2665412" cy="16557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5700"/>
              </a:gs>
              <a:gs pos="100000">
                <a:srgbClr val="FF6600">
                  <a:alpha val="50000"/>
                </a:srgbClr>
              </a:gs>
            </a:gsLst>
            <a:lin ang="5400000" scaled="1"/>
          </a:gradFill>
          <a:ln>
            <a:noFill/>
          </a:ln>
          <a:effectLst>
            <a:outerShdw dist="17819" dir="2700000" algn="ctr" rotWithShape="0">
              <a:srgbClr val="993D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marL="342900" indent="-338138" algn="ctr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FFFFFF"/>
                </a:solidFill>
                <a:latin typeface="Tahoma" pitchFamily="32" charset="0"/>
                <a:cs typeface="Arial" charset="0"/>
              </a:rPr>
              <a:t>Широкое внедрение </a:t>
            </a:r>
          </a:p>
          <a:p>
            <a:pPr marL="342900" indent="-338138" algn="ctr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FFFFFF"/>
                </a:solidFill>
                <a:latin typeface="Tahoma" pitchFamily="32" charset="0"/>
                <a:cs typeface="Arial" charset="0"/>
              </a:rPr>
              <a:t>ИКТ-технологий</a:t>
            </a:r>
          </a:p>
          <a:p>
            <a:pPr marL="342900" indent="-338138" algn="ctr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b="1">
                <a:solidFill>
                  <a:srgbClr val="FFFFFF"/>
                </a:solidFill>
                <a:latin typeface="Tahoma" pitchFamily="32" charset="0"/>
                <a:cs typeface="Arial" charset="0"/>
              </a:rPr>
              <a:t>во все сферы жизни</a:t>
            </a: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rot="1560000">
            <a:off x="2339975" y="4435475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0033CC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rot="9180000">
            <a:off x="5734050" y="4440238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0033CC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3419475" y="1268413"/>
            <a:ext cx="2232025" cy="1223962"/>
          </a:xfrm>
          <a:prstGeom prst="roundRect">
            <a:avLst>
              <a:gd name="adj" fmla="val 16667"/>
            </a:avLst>
          </a:prstGeom>
          <a:noFill/>
          <a:ln w="28440">
            <a:solidFill>
              <a:srgbClr val="0033CC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>
                <a:solidFill>
                  <a:srgbClr val="000000"/>
                </a:solidFill>
                <a:latin typeface="Tahoma" pitchFamily="32" charset="0"/>
                <a:cs typeface="Arial" charset="0"/>
              </a:rPr>
              <a:t>Общемировые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>
                <a:solidFill>
                  <a:srgbClr val="000000"/>
                </a:solidFill>
                <a:latin typeface="Tahoma" pitchFamily="32" charset="0"/>
                <a:cs typeface="Arial" charset="0"/>
              </a:rPr>
              <a:t>и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>
                <a:solidFill>
                  <a:srgbClr val="000000"/>
                </a:solidFill>
                <a:latin typeface="Tahoma" pitchFamily="32" charset="0"/>
                <a:cs typeface="Arial" charset="0"/>
              </a:rPr>
              <a:t>общероссийские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>
                <a:solidFill>
                  <a:srgbClr val="000000"/>
                </a:solidFill>
                <a:latin typeface="Tahoma" pitchFamily="32" charset="0"/>
                <a:cs typeface="Arial" charset="0"/>
              </a:rPr>
              <a:t>тенденции развития</a:t>
            </a:r>
            <a:r>
              <a:rPr lang="ru-RU" sz="2000" b="1">
                <a:solidFill>
                  <a:srgbClr val="000000"/>
                </a:solidFill>
                <a:latin typeface="Tahoma" pitchFamily="32" charset="0"/>
                <a:cs typeface="Arial" charset="0"/>
              </a:rPr>
              <a:t> 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179512" y="5661025"/>
            <a:ext cx="8735888" cy="1081088"/>
          </a:xfrm>
          <a:prstGeom prst="roundRect">
            <a:avLst>
              <a:gd name="adj" fmla="val 16667"/>
            </a:avLst>
          </a:prstGeom>
          <a:noFill/>
          <a:ln w="28440">
            <a:solidFill>
              <a:srgbClr val="0033CC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>
                <a:solidFill>
                  <a:srgbClr val="FF0000"/>
                </a:solidFill>
                <a:latin typeface="Tahoma" pitchFamily="32" charset="0"/>
                <a:cs typeface="Arial" charset="0"/>
              </a:rPr>
              <a:t>Воспитание, социально-педагогическая поддержка становления и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>
                <a:solidFill>
                  <a:srgbClr val="FF0000"/>
                </a:solidFill>
                <a:latin typeface="Tahoma" pitchFamily="32" charset="0"/>
                <a:cs typeface="Arial" charset="0"/>
              </a:rPr>
              <a:t>развития высоконравственного, ответственного, творческого,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>
                <a:solidFill>
                  <a:srgbClr val="FF0000"/>
                </a:solidFill>
                <a:latin typeface="Tahoma" pitchFamily="32" charset="0"/>
                <a:cs typeface="Arial" charset="0"/>
              </a:rPr>
              <a:t>инициативного, компетентного гражданина России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 rot="5400000">
            <a:off x="4221163" y="27797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0033CC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083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sz="2000" dirty="0"/>
              <a:t>На основе национального воспитательного идеала формулируется основная педагогическая цель – </a:t>
            </a:r>
            <a:r>
              <a:rPr lang="ru-RU" sz="2000" i="1" dirty="0"/>
              <a:t>воспитание нравственного, ответственного, инициативного и компетентного гражданина России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/>
              <a:t>Основное содержание национального воспитательного идеала и основной педагогической цели определяет Закон «Об образовании» </a:t>
            </a:r>
            <a:br>
              <a:rPr lang="ru-RU" sz="2000" dirty="0"/>
            </a:br>
            <a:r>
              <a:rPr lang="ru-RU" sz="2000" dirty="0"/>
              <a:t>(ст. 9, п. 6; ст. 14, </a:t>
            </a:r>
            <a:r>
              <a:rPr lang="ru-RU" sz="2000" dirty="0" err="1"/>
              <a:t>пп</a:t>
            </a:r>
            <a:r>
              <a:rPr lang="ru-RU" sz="2000" dirty="0"/>
              <a:t>. 1–2).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На основе национального воспитательного идеала, важнейших задач духовно-нравственного воспитания российских школьников, приведенных в Концепции, а также с учетом «Требований к результатам освоения основной образовательной программы начального общего образования», установленных Стандартом, определены общие задачи воспитания и социализации младших школьников: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644154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Стандарт как социальная конвенциональная норма</a:t>
            </a:r>
            <a:r>
              <a:rPr lang="ru-RU" sz="32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1258888" y="1412875"/>
            <a:ext cx="6913562" cy="388778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6481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360">
                  <a:solidFill>
                    <a:srgbClr val="CC99FF"/>
                  </a:solidFill>
                  <a:miter lim="800000"/>
                  <a:headEnd/>
                  <a:tailEnd/>
                </a:ln>
                <a:solidFill>
                  <a:srgbClr val="0000FF"/>
                </a:solidFill>
                <a:effectLst>
                  <a:outerShdw dist="53966" dir="2700000" algn="ctr" rotWithShape="0">
                    <a:srgbClr val="9999FF">
                      <a:alpha val="80011"/>
                    </a:srgbClr>
                  </a:outerShdw>
                </a:effectLst>
                <a:latin typeface="Impact"/>
              </a:rPr>
              <a:t>Общественный договор - социальный </a:t>
            </a:r>
          </a:p>
          <a:p>
            <a:pPr algn="ctr"/>
            <a:r>
              <a:rPr lang="ru-RU" sz="3600" kern="10">
                <a:ln w="9360">
                  <a:solidFill>
                    <a:srgbClr val="CC99FF"/>
                  </a:solidFill>
                  <a:miter lim="800000"/>
                  <a:headEnd/>
                  <a:tailEnd/>
                </a:ln>
                <a:solidFill>
                  <a:srgbClr val="0000FF"/>
                </a:solidFill>
                <a:effectLst>
                  <a:outerShdw dist="53966" dir="2700000" algn="ctr" rotWithShape="0">
                    <a:srgbClr val="9999FF">
                      <a:alpha val="80011"/>
                    </a:srgbClr>
                  </a:outerShdw>
                </a:effectLst>
                <a:latin typeface="Impact"/>
              </a:rPr>
              <a:t>запрос семьи, общества, государства</a:t>
            </a:r>
          </a:p>
        </p:txBody>
      </p:sp>
    </p:spTree>
    <p:extLst>
      <p:ext uri="{BB962C8B-B14F-4D97-AF65-F5344CB8AC3E}">
        <p14:creationId xmlns:p14="http://schemas.microsoft.com/office/powerpoint/2010/main" val="1228070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15573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>
                <a:solidFill>
                  <a:srgbClr val="F85004"/>
                </a:solidFill>
              </a:rPr>
              <a:t>По итогам мониторинга к первой группе приоритетов относятся следующие потребности:</a:t>
            </a:r>
            <a:r>
              <a:rPr lang="ru-RU" sz="2400" b="1" i="1" u="sng">
                <a:solidFill>
                  <a:srgbClr val="F85004"/>
                </a:solidFill>
              </a:rPr>
              <a:t/>
            </a:r>
            <a:br>
              <a:rPr lang="ru-RU" sz="2400" b="1" i="1" u="sng">
                <a:solidFill>
                  <a:srgbClr val="F85004"/>
                </a:solidFill>
              </a:rPr>
            </a:br>
            <a:endParaRPr lang="ru-RU" sz="2400" b="1" i="1" u="sng">
              <a:solidFill>
                <a:srgbClr val="F85004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F85004"/>
              </a:buClr>
              <a:buFont typeface="Times New Roman" pitchFamily="16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i="1" u="sng" dirty="0">
                <a:solidFill>
                  <a:srgbClr val="F85004"/>
                </a:solidFill>
                <a:latin typeface="Times New Roman" pitchFamily="16" charset="0"/>
              </a:rPr>
              <a:t>В группе родителей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1. Потребность в сохранении и укреплении здоровья детей.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2. Потребность в физической и психологической безопасности ребенка.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3. Потребность в мотивирующем обучении (ориентированном не на трансляцию знаний и не на формирование навыков, а на поощрение и стимулирование интереса).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4. Потребность в эффективном взаимодействии со школой. 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ru-RU" sz="1600" b="1" i="1" u="sng" dirty="0">
              <a:solidFill>
                <a:srgbClr val="F85004"/>
              </a:solidFill>
              <a:latin typeface="Times New Roman" pitchFamily="16" charset="0"/>
            </a:endParaRP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F85004"/>
              </a:buClr>
              <a:buFont typeface="Times New Roman" pitchFamily="16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i="1" u="sng" dirty="0">
                <a:solidFill>
                  <a:srgbClr val="F85004"/>
                </a:solidFill>
                <a:latin typeface="Times New Roman" pitchFamily="16" charset="0"/>
              </a:rPr>
              <a:t>В группе учителей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1. Потребность в сохранении и укреплении здоровья детей.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2. Потребность в мотивирующем обучении.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3. Информационные потребности (запрос на развитие способности работать с информацией, потребность научить учиться).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4. Потребность в </a:t>
            </a:r>
            <a:r>
              <a:rPr lang="ru-RU" sz="1600" b="1" dirty="0" err="1">
                <a:latin typeface="Times New Roman" pitchFamily="16" charset="0"/>
              </a:rPr>
              <a:t>гуманитаризации</a:t>
            </a:r>
            <a:r>
              <a:rPr lang="ru-RU" sz="1600" b="1" dirty="0">
                <a:latin typeface="Times New Roman" pitchFamily="16" charset="0"/>
              </a:rPr>
              <a:t> образования, в усилении блока гуманитарного, социального и эстетического компонента в начальной школе.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ru-RU" sz="1600" b="1" dirty="0">
                <a:latin typeface="Times New Roman" pitchFamily="16" charset="0"/>
              </a:rPr>
              <a:t>5. Потребность в более тесном сотрудничестве с родителями.</a:t>
            </a:r>
          </a:p>
        </p:txBody>
      </p:sp>
    </p:spTree>
    <p:extLst>
      <p:ext uri="{BB962C8B-B14F-4D97-AF65-F5344CB8AC3E}">
        <p14:creationId xmlns:p14="http://schemas.microsoft.com/office/powerpoint/2010/main" val="4057907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80963"/>
            <a:ext cx="8224838" cy="152876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00"/>
                </a:solidFill>
              </a:rPr>
              <a:t>Итоги исследования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13200" cy="4765675"/>
          </a:xfrm>
          <a:ln/>
        </p:spPr>
        <p:txBody>
          <a:bodyPr/>
          <a:lstStyle/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Приоритеты: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сохранение здоровья учащихся 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000" b="1">
              <a:latin typeface="Times New Roman" pitchFamily="16" charset="0"/>
              <a:cs typeface="Times New Roman" pitchFamily="16" charset="0"/>
            </a:endParaRP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развитие интеллекта и социальных компетенций 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US" sz="2000" b="1">
              <a:latin typeface="Times New Roman" pitchFamily="16" charset="0"/>
              <a:cs typeface="Times New Roman" pitchFamily="16" charset="0"/>
            </a:endParaRP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передача идеалов и ценностей культуры посредством гуманитарного, социального и эстетического образования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000" b="1">
              <a:latin typeface="Times New Roman" pitchFamily="16" charset="0"/>
              <a:cs typeface="Times New Roman" pitchFamily="16" charset="0"/>
            </a:endParaRP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сотрудничество семьи и школы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4670425" y="1600200"/>
            <a:ext cx="4013200" cy="5192713"/>
          </a:xfrm>
          <a:ln/>
        </p:spPr>
        <p:txBody>
          <a:bodyPr/>
          <a:lstStyle/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12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000" b="1">
                <a:solidFill>
                  <a:srgbClr val="2323DC"/>
                </a:solidFill>
                <a:latin typeface="Times New Roman" pitchFamily="16" charset="0"/>
                <a:cs typeface="Times New Roman" pitchFamily="16" charset="0"/>
              </a:rPr>
              <a:t>Не сочли важным: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  воспитание базового доверия к миру 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000" b="1">
              <a:latin typeface="Times New Roman" pitchFamily="16" charset="0"/>
              <a:cs typeface="Times New Roman" pitchFamily="16" charset="0"/>
            </a:endParaRP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эмпатия 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000" b="1">
              <a:latin typeface="Times New Roman" pitchFamily="16" charset="0"/>
              <a:cs typeface="Times New Roman" pitchFamily="16" charset="0"/>
            </a:endParaRP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стремления к взаимопомощи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000" b="1">
              <a:latin typeface="Times New Roman" pitchFamily="16" charset="0"/>
              <a:cs typeface="Times New Roman" pitchFamily="16" charset="0"/>
            </a:endParaRP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развитие умения исполнять социальные роли (социальная компетентность) </a:t>
            </a: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ru-RU" sz="2000" b="1">
              <a:latin typeface="Times New Roman" pitchFamily="16" charset="0"/>
              <a:cs typeface="Times New Roman" pitchFamily="16" charset="0"/>
            </a:endParaRPr>
          </a:p>
          <a:p>
            <a:pPr marL="684213" indent="-677863" algn="ctr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>
                <a:latin typeface="Times New Roman" pitchFamily="16" charset="0"/>
                <a:cs typeface="Times New Roman" pitchFamily="16" charset="0"/>
              </a:rPr>
              <a:t>умение руководствоваться в поступках кругом своих прав и обязанностей</a:t>
            </a:r>
          </a:p>
        </p:txBody>
      </p:sp>
    </p:spTree>
    <p:extLst>
      <p:ext uri="{BB962C8B-B14F-4D97-AF65-F5344CB8AC3E}">
        <p14:creationId xmlns:p14="http://schemas.microsoft.com/office/powerpoint/2010/main" val="1995341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288925"/>
            <a:ext cx="8229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24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Стандарт как социальная конвенциональная норма, общественный договор между семьей, обществом и государством</a:t>
            </a:r>
            <a:br>
              <a:rPr lang="ru-RU" sz="24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</a:br>
            <a:endParaRPr lang="ru-RU" sz="24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D171AFC8-9520-49A3-858B-CCF3E18126DD}" type="slidenum">
              <a:rPr lang="ru-RU" sz="1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pPr algn="r">
                <a:buClrTx/>
                <a:buFontTx/>
                <a:buNone/>
              </a:pPr>
              <a:t>43</a:t>
            </a:fld>
            <a:endParaRPr lang="ru-RU" sz="10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555875" y="4652963"/>
            <a:ext cx="4318000" cy="1908175"/>
          </a:xfrm>
          <a:prstGeom prst="ellipse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933950" y="1916113"/>
            <a:ext cx="4210050" cy="1908175"/>
          </a:xfrm>
          <a:prstGeom prst="ellipse">
            <a:avLst/>
          </a:prstGeom>
          <a:solidFill>
            <a:srgbClr val="CCFFFF">
              <a:alpha val="50000"/>
            </a:srgbClr>
          </a:solidFill>
          <a:ln w="468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0" y="1916113"/>
            <a:ext cx="4284663" cy="1943100"/>
          </a:xfrm>
          <a:prstGeom prst="ellipse">
            <a:avLst/>
          </a:prstGeom>
          <a:solidFill>
            <a:srgbClr val="CC99FF"/>
          </a:solidFill>
          <a:ln w="468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2060575"/>
            <a:ext cx="3960813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0" hangingPunct="0">
              <a:buClrTx/>
              <a:buFontTx/>
              <a:buNone/>
            </a:pPr>
            <a:r>
              <a:rPr lang="ru-RU" sz="2000" b="1">
                <a:solidFill>
                  <a:srgbClr val="2B5481"/>
                </a:solidFill>
              </a:rPr>
              <a:t>СЕМЬЯ</a:t>
            </a:r>
          </a:p>
          <a:p>
            <a:pPr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Личностная успешность</a:t>
            </a:r>
          </a:p>
          <a:p>
            <a:pPr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Социальная успешность</a:t>
            </a:r>
          </a:p>
          <a:p>
            <a:pPr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Профессиональная </a:t>
            </a:r>
          </a:p>
          <a:p>
            <a:pPr algn="ctr" eaLnBrk="0" hangingPunct="0">
              <a:buClrTx/>
              <a:buFontTx/>
              <a:buNone/>
            </a:pPr>
            <a:r>
              <a:rPr lang="ru-RU" b="1">
                <a:solidFill>
                  <a:srgbClr val="2B5481"/>
                </a:solidFill>
              </a:rPr>
              <a:t>успешность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003800" y="2060575"/>
            <a:ext cx="41402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 marL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0" hangingPunct="0">
              <a:buClrTx/>
              <a:buFontTx/>
              <a:buNone/>
            </a:pPr>
            <a:r>
              <a:rPr lang="ru-RU" sz="2000" b="1">
                <a:solidFill>
                  <a:srgbClr val="2B5481"/>
                </a:solidFill>
              </a:rPr>
              <a:t>ОБЩЕСТВО</a:t>
            </a:r>
          </a:p>
          <a:p>
            <a:pPr lvl="1" indent="0"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Безопасность и здоровье</a:t>
            </a:r>
          </a:p>
          <a:p>
            <a:pPr lvl="1" indent="0"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Свобода и ответственность</a:t>
            </a:r>
          </a:p>
          <a:p>
            <a:pPr lvl="1" indent="0"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Социальная справедливость</a:t>
            </a:r>
          </a:p>
          <a:p>
            <a:pPr lvl="1" indent="0"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Благосостояние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627313" y="4365625"/>
            <a:ext cx="4284662" cy="2074863"/>
          </a:xfrm>
          <a:prstGeom prst="rect">
            <a:avLst/>
          </a:prstGeom>
          <a:solidFill>
            <a:srgbClr val="CCFFFF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eaLnBrk="0" hangingPunct="0">
              <a:buClrTx/>
              <a:buFontTx/>
              <a:buNone/>
            </a:pPr>
            <a:endParaRPr lang="en-US" sz="2000" b="1">
              <a:solidFill>
                <a:srgbClr val="FFFFFF"/>
              </a:solidFill>
            </a:endParaRPr>
          </a:p>
          <a:p>
            <a:pPr algn="ctr" eaLnBrk="0" hangingPunct="0">
              <a:buClrTx/>
              <a:buFontTx/>
              <a:buNone/>
            </a:pPr>
            <a:r>
              <a:rPr lang="ru-RU" sz="2000" b="1">
                <a:solidFill>
                  <a:srgbClr val="2B5481"/>
                </a:solidFill>
              </a:rPr>
              <a:t>ГОСУДАРСТВО</a:t>
            </a:r>
          </a:p>
          <a:p>
            <a:pPr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Национальное единство</a:t>
            </a:r>
          </a:p>
          <a:p>
            <a:pPr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Безопасность </a:t>
            </a:r>
          </a:p>
          <a:p>
            <a:pPr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Развитие человеческого потенциала</a:t>
            </a:r>
          </a:p>
          <a:p>
            <a:pPr algn="ctr" eaLnBrk="0" hangingPunct="0">
              <a:buClr>
                <a:srgbClr val="2B5481"/>
              </a:buClr>
              <a:buFont typeface="Arial" charset="0"/>
              <a:buChar char="•"/>
            </a:pPr>
            <a:r>
              <a:rPr lang="ru-RU" b="1">
                <a:solidFill>
                  <a:srgbClr val="2B5481"/>
                </a:solidFill>
              </a:rPr>
              <a:t>Конкурентоспособность</a:t>
            </a:r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76400"/>
            <a:ext cx="154622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188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34363" cy="13747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FF0066"/>
                </a:solidFill>
              </a:rPr>
              <a:t>Индивидуальные потребности личности (семьи) </a:t>
            </a:r>
            <a:br>
              <a:rPr lang="ru-RU" sz="2400" b="1">
                <a:solidFill>
                  <a:srgbClr val="FF0066"/>
                </a:solidFill>
              </a:rPr>
            </a:br>
            <a:r>
              <a:rPr lang="ru-RU" sz="2000" b="1"/>
              <a:t>в области общего образования интегрируют потенциал личностной, социальной и профессиональной успешности обучающихся.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4363" cy="4530725"/>
          </a:xfrm>
          <a:ln/>
        </p:spPr>
        <p:txBody>
          <a:bodyPr/>
          <a:lstStyle/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009900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2400" b="1" dirty="0">
                <a:solidFill>
                  <a:srgbClr val="009900"/>
                </a:solidFill>
              </a:rPr>
              <a:t>Личностная успешность – </a:t>
            </a:r>
            <a:r>
              <a:rPr lang="ru-RU" sz="2400" b="1" dirty="0"/>
              <a:t>полноценное и разнообразное личностное становление и развитие с учетом индивидуальных склонностей, интересов, мотивов и способностей.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ru-RU" sz="2400" b="1" dirty="0">
              <a:solidFill>
                <a:srgbClr val="009900"/>
              </a:solidFill>
            </a:endParaRP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009900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2400" b="1" dirty="0">
                <a:solidFill>
                  <a:srgbClr val="009900"/>
                </a:solidFill>
              </a:rPr>
              <a:t>Социальная успешность –</a:t>
            </a:r>
            <a:r>
              <a:rPr lang="ru-RU" sz="2400" b="1" dirty="0"/>
              <a:t> органичное вхождение в социальное окружение и плодотворное участие в жизни общества.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ru-RU" sz="2400" b="1" dirty="0">
              <a:solidFill>
                <a:srgbClr val="009900"/>
              </a:solidFill>
            </a:endParaRP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009900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2400" b="1" dirty="0">
                <a:solidFill>
                  <a:srgbClr val="009900"/>
                </a:solidFill>
              </a:rPr>
              <a:t>Профессиональная успешность – </a:t>
            </a:r>
            <a:r>
              <a:rPr lang="ru-RU" sz="2400" b="1" dirty="0"/>
              <a:t>развитость универсальных и практических трудовых умений, готовность к выбору профессии.</a:t>
            </a:r>
          </a:p>
        </p:txBody>
      </p:sp>
    </p:spTree>
    <p:extLst>
      <p:ext uri="{BB962C8B-B14F-4D97-AF65-F5344CB8AC3E}">
        <p14:creationId xmlns:p14="http://schemas.microsoft.com/office/powerpoint/2010/main" val="19069513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34363" cy="13747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FF0066"/>
                </a:solidFill>
              </a:rPr>
              <a:t>Социальный заказ</a:t>
            </a:r>
            <a:r>
              <a:rPr lang="ru-RU" sz="2400" b="1"/>
              <a:t> </a:t>
            </a:r>
            <a:br>
              <a:rPr lang="ru-RU" sz="2400" b="1"/>
            </a:br>
            <a:r>
              <a:rPr lang="ru-RU" sz="2000" b="1"/>
              <a:t>в области общего образования интегрирует потребности личности и семьи и обобщает их до уровня социальных потребностей.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4363" cy="4530725"/>
          </a:xfrm>
          <a:ln/>
        </p:spPr>
        <p:txBody>
          <a:bodyPr/>
          <a:lstStyle/>
          <a:p>
            <a:pPr marL="333375" indent="-333375">
              <a:lnSpc>
                <a:spcPct val="80000"/>
              </a:lnSpc>
              <a:spcBef>
                <a:spcPts val="450"/>
              </a:spcBef>
              <a:buClr>
                <a:srgbClr val="3333CC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1800" b="1">
                <a:solidFill>
                  <a:srgbClr val="3333CC"/>
                </a:solidFill>
              </a:rPr>
              <a:t>Безопасный и здоровый образ жизни – </a:t>
            </a:r>
            <a:r>
              <a:rPr lang="ru-RU" sz="1800" b="1"/>
              <a:t>следование принципам безопасного и здорового образа жизни, готовность к соответствующему поведению на основе полученных знаний и умений.</a:t>
            </a:r>
          </a:p>
          <a:p>
            <a:pPr marL="333375" indent="-333375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ru-RU" sz="1800" b="1">
              <a:solidFill>
                <a:srgbClr val="3333CC"/>
              </a:solidFill>
            </a:endParaRPr>
          </a:p>
          <a:p>
            <a:pPr marL="333375" indent="-333375">
              <a:lnSpc>
                <a:spcPct val="80000"/>
              </a:lnSpc>
              <a:spcBef>
                <a:spcPts val="450"/>
              </a:spcBef>
              <a:buClr>
                <a:srgbClr val="3333CC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1800" b="1">
                <a:solidFill>
                  <a:srgbClr val="3333CC"/>
                </a:solidFill>
              </a:rPr>
              <a:t>Свобода и ответственность – </a:t>
            </a:r>
            <a:r>
              <a:rPr lang="ru-RU" sz="1800" b="1"/>
              <a:t>осознание нравственного смысла свободы в неразрывной связи с ответственностью, развитость правосознания, умение делать осознанный и ответственный личностный выбор.</a:t>
            </a:r>
          </a:p>
          <a:p>
            <a:pPr marL="333375" indent="-333375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ru-RU" sz="1800" b="1">
              <a:solidFill>
                <a:srgbClr val="3333CC"/>
              </a:solidFill>
            </a:endParaRPr>
          </a:p>
          <a:p>
            <a:pPr marL="333375" indent="-333375">
              <a:lnSpc>
                <a:spcPct val="80000"/>
              </a:lnSpc>
              <a:spcBef>
                <a:spcPts val="450"/>
              </a:spcBef>
              <a:buClr>
                <a:srgbClr val="3333CC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1800" b="1">
                <a:solidFill>
                  <a:srgbClr val="3333CC"/>
                </a:solidFill>
              </a:rPr>
              <a:t>Социальная справедливость – </a:t>
            </a:r>
            <a:r>
              <a:rPr lang="ru-RU" sz="1800" b="1"/>
              <a:t>освоение и принятие идеалов равенства, социальной справедливости, гармонии и разнообразия культур как демократических и гражданских ценностей.</a:t>
            </a:r>
          </a:p>
          <a:p>
            <a:pPr marL="333375" indent="-333375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ru-RU" sz="1800" b="1">
              <a:solidFill>
                <a:srgbClr val="3333CC"/>
              </a:solidFill>
            </a:endParaRPr>
          </a:p>
          <a:p>
            <a:pPr marL="333375" indent="-333375">
              <a:lnSpc>
                <a:spcPct val="80000"/>
              </a:lnSpc>
              <a:spcBef>
                <a:spcPts val="450"/>
              </a:spcBef>
              <a:buClr>
                <a:srgbClr val="3333CC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1800" b="1">
                <a:solidFill>
                  <a:srgbClr val="3333CC"/>
                </a:solidFill>
              </a:rPr>
              <a:t>Благосостояние – </a:t>
            </a:r>
            <a:r>
              <a:rPr lang="ru-RU" sz="1800" b="1"/>
              <a:t>активная жизненная позиция, готовность к трудовой деятельности, обеспечивающей личное и общественное благополучие в условиях рыночной экономики.</a:t>
            </a:r>
          </a:p>
        </p:txBody>
      </p:sp>
    </p:spTree>
    <p:extLst>
      <p:ext uri="{BB962C8B-B14F-4D97-AF65-F5344CB8AC3E}">
        <p14:creationId xmlns:p14="http://schemas.microsoft.com/office/powerpoint/2010/main" val="2002607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34363" cy="14351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FF0000"/>
                </a:solidFill>
              </a:rPr>
              <a:t>Государственные требования </a:t>
            </a:r>
            <a:br>
              <a:rPr lang="ru-RU" sz="2800" b="1">
                <a:solidFill>
                  <a:srgbClr val="FF0000"/>
                </a:solidFill>
              </a:rPr>
            </a:br>
            <a:r>
              <a:rPr lang="ru-RU" sz="2000" b="1"/>
              <a:t>государственные запросы в области общего образования – наиболее общая характеристика индивидуальных и общественных потребностей.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4363" cy="4879975"/>
          </a:xfrm>
          <a:ln/>
        </p:spPr>
        <p:txBody>
          <a:bodyPr/>
          <a:lstStyle/>
          <a:p>
            <a:pPr marL="333375" indent="-333375" algn="ctr"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2000" b="1">
                <a:solidFill>
                  <a:srgbClr val="3333CC"/>
                </a:solidFill>
              </a:rPr>
              <a:t>Государственные приоритеты:</a:t>
            </a:r>
          </a:p>
          <a:p>
            <a:pPr marL="333375" indent="-333375">
              <a:lnSpc>
                <a:spcPct val="80000"/>
              </a:lnSpc>
              <a:spcBef>
                <a:spcPts val="500"/>
              </a:spcBef>
              <a:buClr>
                <a:srgbClr val="990099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2000" b="1">
                <a:solidFill>
                  <a:srgbClr val="990099"/>
                </a:solidFill>
              </a:rPr>
              <a:t>Национальное единство и безопасность – </a:t>
            </a:r>
            <a:r>
              <a:rPr lang="ru-RU" sz="2000" b="1"/>
              <a:t>формирование системы ценностей и идеалов гражданского общества, формирование гражданской идентичности в подрастающем поколении.</a:t>
            </a:r>
          </a:p>
          <a:p>
            <a:pPr marL="333375" indent="-333375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ru-RU" sz="2000" b="1">
              <a:solidFill>
                <a:srgbClr val="990099"/>
              </a:solidFill>
            </a:endParaRPr>
          </a:p>
          <a:p>
            <a:pPr marL="333375" indent="-333375">
              <a:lnSpc>
                <a:spcPct val="80000"/>
              </a:lnSpc>
              <a:spcBef>
                <a:spcPts val="500"/>
              </a:spcBef>
              <a:buClr>
                <a:srgbClr val="990099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2000" b="1">
                <a:solidFill>
                  <a:srgbClr val="990099"/>
                </a:solidFill>
              </a:rPr>
              <a:t>Развитие человеческого капитала – </a:t>
            </a:r>
            <a:r>
              <a:rPr lang="ru-RU" sz="2000" b="1"/>
              <a:t>подготовка поколения нравственно и духовно зрелых, самостоятельных, активных и компетентных граждан, живущих и работающих в свободной демократической стране в условиях информационного общества, экономики, основанной на технологиях и знаниях.</a:t>
            </a:r>
          </a:p>
          <a:p>
            <a:pPr marL="333375" indent="-333375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endParaRPr lang="ru-RU" sz="2000" b="1">
              <a:solidFill>
                <a:srgbClr val="990099"/>
              </a:solidFill>
            </a:endParaRPr>
          </a:p>
          <a:p>
            <a:pPr marL="333375" indent="-333375">
              <a:lnSpc>
                <a:spcPct val="80000"/>
              </a:lnSpc>
              <a:spcBef>
                <a:spcPts val="500"/>
              </a:spcBef>
              <a:buClr>
                <a:srgbClr val="990099"/>
              </a:buClr>
              <a:buFont typeface="Arial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ru-RU" sz="2000" b="1">
                <a:solidFill>
                  <a:srgbClr val="990099"/>
                </a:solidFill>
              </a:rPr>
              <a:t>Конкурентоспособность – </a:t>
            </a:r>
            <a:r>
              <a:rPr lang="ru-RU" sz="2000" b="1"/>
              <a:t>фундаментальная общекультурная подготовка как база профессионального образования, прикладная и практическая ориентация общего образования, формирование компетентности по освоению новых компетенций.</a:t>
            </a:r>
          </a:p>
        </p:txBody>
      </p:sp>
    </p:spTree>
    <p:extLst>
      <p:ext uri="{BB962C8B-B14F-4D97-AF65-F5344CB8AC3E}">
        <p14:creationId xmlns:p14="http://schemas.microsoft.com/office/powerpoint/2010/main" val="907578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3333FF"/>
                </a:solidFill>
              </a:rPr>
              <a:t>Новая цель образования -</a:t>
            </a:r>
            <a:r>
              <a:rPr lang="ru-RU"/>
              <a:t> 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218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ctr">
              <a:spcBef>
                <a:spcPts val="500"/>
              </a:spcBef>
              <a:buClrTx/>
              <a:buFontTx/>
              <a:buNone/>
            </a:pPr>
            <a:r>
              <a:rPr lang="ru-RU" sz="2000" b="1">
                <a:solidFill>
                  <a:srgbClr val="FF0000"/>
                </a:solidFill>
              </a:rPr>
              <a:t>Воспитание, социально-педагогическая поддержка становления и развития высоконравственного, ответственного, творческого, инициативного, компетентного гражданина России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38588"/>
            <a:ext cx="8229600" cy="2403475"/>
          </a:xfrm>
          <a:ln/>
        </p:spPr>
        <p:txBody>
          <a:bodyPr/>
          <a:lstStyle/>
          <a:p>
            <a:pPr indent="-338138" algn="ctr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3333FF"/>
                </a:solidFill>
              </a:rPr>
              <a:t>Потребность в духовно-нравственном развитии и воспитании подрастающего поколения </a:t>
            </a:r>
          </a:p>
          <a:p>
            <a:pPr indent="-338138" algn="ctr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3333FF"/>
                </a:solidFill>
              </a:rPr>
              <a:t>на всех ступенях образования</a:t>
            </a:r>
          </a:p>
          <a:p>
            <a:pPr indent="-338138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b="1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890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8013" cy="14382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FF"/>
                </a:solidFill>
              </a:rPr>
              <a:t>Воспитательный компонент ФГОС второго поколения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39863"/>
            <a:ext cx="8228013" cy="5400675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/>
              <a:t>- </a:t>
            </a:r>
            <a:r>
              <a:rPr lang="ru-RU" sz="2600" b="1">
                <a:solidFill>
                  <a:srgbClr val="FF0000"/>
                </a:solidFill>
              </a:rPr>
              <a:t>разработан в связи</a:t>
            </a:r>
            <a:r>
              <a:rPr lang="ru-RU" sz="2600" b="1"/>
              <a:t>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с ростом социального статуса воспитания в российском демократическом обществе,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приоритетностью задач ДНР личности,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усиления воспитательного потенциала общего среднего образования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600" b="1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600" b="1"/>
          </a:p>
        </p:txBody>
      </p:sp>
    </p:spTree>
    <p:extLst>
      <p:ext uri="{BB962C8B-B14F-4D97-AF65-F5344CB8AC3E}">
        <p14:creationId xmlns:p14="http://schemas.microsoft.com/office/powerpoint/2010/main" val="11722985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8013" cy="14382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FF"/>
                </a:solidFill>
              </a:rPr>
              <a:t>Воспитательный компонент ФГОС второго поколения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4529138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>
                <a:solidFill>
                  <a:srgbClr val="FF0000"/>
                </a:solidFill>
              </a:rPr>
              <a:t>- </a:t>
            </a:r>
            <a:r>
              <a:rPr lang="ru-RU" sz="2600" b="1">
                <a:solidFill>
                  <a:srgbClr val="FF0000"/>
                </a:solidFill>
              </a:rPr>
              <a:t>направлен на </a:t>
            </a:r>
            <a:r>
              <a:rPr lang="ru-RU" sz="2600" b="1"/>
              <a:t>преодоление </a:t>
            </a:r>
            <a:r>
              <a:rPr lang="ru-RU" sz="2600" b="1">
                <a:solidFill>
                  <a:srgbClr val="FF0000"/>
                </a:solidFill>
              </a:rPr>
              <a:t>противоречия</a:t>
            </a:r>
            <a:r>
              <a:rPr lang="ru-RU" sz="2600" b="1"/>
              <a:t> </a:t>
            </a:r>
            <a:r>
              <a:rPr lang="ru-RU" sz="2600" b="1">
                <a:solidFill>
                  <a:srgbClr val="FF0000"/>
                </a:solidFill>
              </a:rPr>
              <a:t>между</a:t>
            </a:r>
            <a:r>
              <a:rPr lang="ru-RU" sz="2600" b="1"/>
              <a:t>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актуализацией задач формирования у детей и молодежи гуманистических ценностей, гражданской позиции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и почти полным отсутствием в предшествующих стандартах положений о содержании, организации и результативности воспитательного процесса в ОУ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600" b="1"/>
          </a:p>
        </p:txBody>
      </p:sp>
    </p:spTree>
    <p:extLst>
      <p:ext uri="{BB962C8B-B14F-4D97-AF65-F5344CB8AC3E}">
        <p14:creationId xmlns:p14="http://schemas.microsoft.com/office/powerpoint/2010/main" val="2269516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ru-RU" i="1" u="sng" dirty="0" smtClean="0"/>
              <a:t>В области формирования личностной культуры:</a:t>
            </a:r>
            <a:endParaRPr lang="ru-RU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208912" cy="4248472"/>
          </a:xfrm>
        </p:spPr>
        <p:txBody>
          <a:bodyPr>
            <a:normAutofit fontScale="77500" lnSpcReduction="20000"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формирование способности к духовному развитию, реализации творческого потенциала в учебно-игровой, предметно-продуктивной, социально ориентированной деятельности на основе нравственных установок и моральных норм, непрерывного образования, самовоспитания и универсальной духовно-нравственной компетенции – «становиться лучше»;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укрепление нравственности – основанной на свободе воли и духовных отечественных традициях, внутренней установки личности школьника поступать согласно своей совести;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274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8013" cy="14382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FF"/>
                </a:solidFill>
              </a:rPr>
              <a:t>Воспитательный компонент ФГОС второго поколения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4529138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/>
              <a:t>- </a:t>
            </a:r>
            <a:r>
              <a:rPr lang="ru-RU" sz="2600" b="1">
                <a:solidFill>
                  <a:srgbClr val="FF0000"/>
                </a:solidFill>
              </a:rPr>
              <a:t>предполагает</a:t>
            </a:r>
            <a:r>
              <a:rPr lang="ru-RU" sz="2600" b="1"/>
              <a:t> </a:t>
            </a:r>
            <a:r>
              <a:rPr lang="ru-RU" sz="2600" b="1">
                <a:solidFill>
                  <a:srgbClr val="FF0000"/>
                </a:solidFill>
              </a:rPr>
              <a:t>преодоление</a:t>
            </a:r>
            <a:r>
              <a:rPr lang="ru-RU" sz="2600" b="1"/>
              <a:t>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установок на недопустимость элементов стандартизации в области воспитания, которые на протяжении двух последних десятилетий приводили к отсутствию должного внимания к воспитательному процессу и недостаточному кадровому, нормативному, ресурсному обеспечению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71784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8013" cy="14382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FF"/>
                </a:solidFill>
              </a:rPr>
              <a:t>Воспитательный компонент ФГОС второго поколения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5149850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>
                <a:solidFill>
                  <a:srgbClr val="FF0000"/>
                </a:solidFill>
              </a:rPr>
              <a:t>- </a:t>
            </a:r>
            <a:r>
              <a:rPr lang="ru-RU" sz="2600" b="1">
                <a:solidFill>
                  <a:srgbClr val="FF0000"/>
                </a:solidFill>
              </a:rPr>
              <a:t>ориентирован на</a:t>
            </a:r>
            <a:r>
              <a:rPr lang="ru-RU" sz="2600" b="1"/>
              <a:t>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реализацию гуманистических приоритетов современной социальной политики,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создание условий для полноценной реализации потенциала воспитательного процесса,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воспитания в общественном сознании установок социальной ответственности, толерантности, патриотизма </a:t>
            </a:r>
          </a:p>
        </p:txBody>
      </p:sp>
    </p:spTree>
    <p:extLst>
      <p:ext uri="{BB962C8B-B14F-4D97-AF65-F5344CB8AC3E}">
        <p14:creationId xmlns:p14="http://schemas.microsoft.com/office/powerpoint/2010/main" val="4267080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8013" cy="14382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FF"/>
                </a:solidFill>
              </a:rPr>
              <a:t>Воспитательный компонент ФГОС второго поколения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5283200"/>
          </a:xfrm>
          <a:ln/>
        </p:spPr>
        <p:txBody>
          <a:bodyPr/>
          <a:lstStyle/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- </a:t>
            </a:r>
            <a:r>
              <a:rPr lang="ru-RU" sz="2600" b="1">
                <a:solidFill>
                  <a:srgbClr val="FF0000"/>
                </a:solidFill>
              </a:rPr>
              <a:t>содействует развитию и обеспечению</a:t>
            </a:r>
            <a:r>
              <a:rPr lang="ru-RU" sz="2600" b="1"/>
              <a:t> полноценной реализации воспитательного потенциала ОУ и других социальных институтов в формировании у детей актуального социокультурного опыта, духовно-нравственных идеалов, 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/>
              <a:t>расширению пространства реализации подростками активной гражданской позиции в социальном творчестве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600" b="1"/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7431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8013" cy="14382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FF"/>
                </a:solidFill>
              </a:rPr>
              <a:t>Воспитательный компонент ФГОС второго поколения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4686300"/>
          </a:xfrm>
          <a:ln/>
        </p:spPr>
        <p:txBody>
          <a:bodyPr/>
          <a:lstStyle/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/>
              <a:t>-  </a:t>
            </a:r>
            <a:r>
              <a:rPr lang="ru-RU" sz="2400" b="1">
                <a:solidFill>
                  <a:srgbClr val="FF0000"/>
                </a:solidFill>
              </a:rPr>
              <a:t>требует</a:t>
            </a:r>
            <a:r>
              <a:rPr lang="ru-RU" sz="2400" b="1"/>
              <a:t> от педагогов и руководителей органов образования 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FF0000"/>
                </a:solidFill>
              </a:rPr>
              <a:t>глубокого и вдумчивого</a:t>
            </a:r>
            <a:r>
              <a:rPr lang="ru-RU" sz="2400" b="1"/>
              <a:t> подхода к организации воспитательного процесса, 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/>
              <a:t>четкого осознания </a:t>
            </a:r>
            <a:r>
              <a:rPr lang="ru-RU" sz="2400" b="1">
                <a:solidFill>
                  <a:srgbClr val="FF0000"/>
                </a:solidFill>
              </a:rPr>
              <a:t>недопустимости грубой непрофессиональной трактовки образовательных стандартов</a:t>
            </a:r>
            <a:r>
              <a:rPr lang="ru-RU" sz="2400" b="1"/>
              <a:t>, которая привела бы саму идею о наличии стандартизации в области воспитания к</a:t>
            </a:r>
            <a:r>
              <a:rPr lang="ru-RU" sz="2400" b="1">
                <a:solidFill>
                  <a:srgbClr val="00FFFF"/>
                </a:solidFill>
              </a:rPr>
              <a:t> </a:t>
            </a:r>
            <a:r>
              <a:rPr lang="ru-RU" sz="2400" b="1">
                <a:solidFill>
                  <a:srgbClr val="FF0000"/>
                </a:solidFill>
              </a:rPr>
              <a:t>абсурдности меры</a:t>
            </a:r>
            <a:r>
              <a:rPr lang="ru-RU" sz="2400" b="1"/>
              <a:t> на такие понятия как мораль, нравственность, граданственность, свобода совести и др.</a:t>
            </a:r>
          </a:p>
        </p:txBody>
      </p:sp>
    </p:spTree>
    <p:extLst>
      <p:ext uri="{BB962C8B-B14F-4D97-AF65-F5344CB8AC3E}">
        <p14:creationId xmlns:p14="http://schemas.microsoft.com/office/powerpoint/2010/main" val="38552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8013" cy="14382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FF00FF"/>
                </a:solidFill>
              </a:rPr>
              <a:t>Воспитательный компонент ФГОС второго поколения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4529138"/>
          </a:xfrm>
          <a:ln/>
        </p:spPr>
        <p:txBody>
          <a:bodyPr/>
          <a:lstStyle/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- </a:t>
            </a:r>
            <a:r>
              <a:rPr lang="ru-RU" sz="2400" b="1">
                <a:solidFill>
                  <a:srgbClr val="FF0000"/>
                </a:solidFill>
              </a:rPr>
              <a:t>основан</a:t>
            </a:r>
            <a:r>
              <a:rPr lang="ru-RU" sz="2400" b="1"/>
              <a:t> на представлении о </a:t>
            </a:r>
            <a:r>
              <a:rPr lang="ru-RU" sz="2400" b="1">
                <a:solidFill>
                  <a:srgbClr val="FF0000"/>
                </a:solidFill>
              </a:rPr>
              <a:t>воспитании 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FF0000"/>
                </a:solidFill>
              </a:rPr>
              <a:t>как масштабном социокультурном явлении</a:t>
            </a:r>
            <a:r>
              <a:rPr lang="ru-RU" sz="2400" b="1"/>
              <a:t> — трансляции культуры от поколения к поколению, включения подрастающих поколений в культуротворчество и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FF0000"/>
                </a:solidFill>
              </a:rPr>
              <a:t>как педагогическом процессе</a:t>
            </a:r>
            <a:r>
              <a:rPr lang="ru-RU" sz="2400" b="1"/>
              <a:t>, компоненте образовательного процесса, сущность которого заключается в создании условий для духовно-нравственного становления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3769932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04664"/>
            <a:ext cx="7772400" cy="5760639"/>
          </a:xfrm>
        </p:spPr>
        <p:txBody>
          <a:bodyPr>
            <a:normAutofit fontScale="92500" lnSpcReduction="10000"/>
          </a:bodyPr>
          <a:lstStyle/>
          <a:p>
            <a:pPr marL="342900" lvl="0" indent="-342900" algn="ctr">
              <a:buFont typeface="Wingdings" pitchFamily="2" charset="2"/>
              <a:buChar char="ü"/>
            </a:pPr>
            <a:r>
              <a:rPr lang="ru-RU" sz="2500" dirty="0">
                <a:solidFill>
                  <a:schemeClr val="tx1"/>
                </a:solidFill>
              </a:rPr>
              <a:t>формирование основ морали – осознанной обучающимся необходимости определенного поведения, обусловленного принятыми в обществе представлениями о добре и зле, должном и недопустимом; укрепление у младшего школьника позитивной нравственной самооценки и самоуважения, жизненного оптимизма;</a:t>
            </a:r>
          </a:p>
          <a:p>
            <a:pPr marL="342900" lvl="0" indent="-342900" algn="ctr">
              <a:buFont typeface="Wingdings" pitchFamily="2" charset="2"/>
              <a:buChar char="ü"/>
            </a:pPr>
            <a:r>
              <a:rPr lang="ru-RU" sz="2500" dirty="0">
                <a:solidFill>
                  <a:schemeClr val="tx1"/>
                </a:solidFill>
              </a:rPr>
              <a:t>формирование основ нравственного самосознания личности (совести) – способности младшего школьника формулировать собственные нравственные обязательства, осуществлять нравственный самоконтроль, требовать от себя выполнения моральных норм, давать нравственную оценку своим и чужим поступкам;</a:t>
            </a:r>
          </a:p>
          <a:p>
            <a:pPr marL="342900" lvl="0" indent="-342900" algn="ctr">
              <a:buFont typeface="Wingdings" pitchFamily="2" charset="2"/>
              <a:buChar char="ü"/>
            </a:pPr>
            <a:r>
              <a:rPr lang="ru-RU" sz="2500" dirty="0">
                <a:solidFill>
                  <a:schemeClr val="tx1"/>
                </a:solidFill>
              </a:rPr>
              <a:t>принятие обучающимся базовых общенациональных ценностей, национальных и этнических духовных традиций;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92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692696"/>
            <a:ext cx="7772400" cy="4248472"/>
          </a:xfrm>
        </p:spPr>
        <p:txBody>
          <a:bodyPr>
            <a:normAutofit/>
          </a:bodyPr>
          <a:lstStyle/>
          <a:p>
            <a:pPr marL="457200" lvl="0" indent="-457200" algn="ctr">
              <a:buFont typeface="Wingdings" pitchFamily="2" charset="2"/>
              <a:buChar char="ü"/>
            </a:pPr>
            <a:r>
              <a:rPr lang="ru-RU" sz="2500" dirty="0">
                <a:solidFill>
                  <a:schemeClr val="tx1"/>
                </a:solidFill>
              </a:rPr>
              <a:t>формирование способности открыто выражать и отстаивать свою нравственно оправданную позицию, проявлять критичность к собственным намерениям, мыслям и поступкам;</a:t>
            </a:r>
          </a:p>
          <a:p>
            <a:pPr marL="342900" lvl="0" indent="-342900" algn="ctr">
              <a:buFont typeface="Wingdings" pitchFamily="2" charset="2"/>
              <a:buChar char="ü"/>
            </a:pPr>
            <a:r>
              <a:rPr lang="ru-RU" sz="2500" dirty="0">
                <a:solidFill>
                  <a:schemeClr val="tx1"/>
                </a:solidFill>
              </a:rPr>
              <a:t>формирование способности к самостоятельным поступкам и действиям, совершаемым на основе морального выбора, к принятию ответственности за их результаты, целеустремленности и настойчивости в достижении результата</a:t>
            </a:r>
            <a:r>
              <a:rPr lang="ru-RU" sz="2500" dirty="0" smtClean="0">
                <a:solidFill>
                  <a:schemeClr val="tx1"/>
                </a:solidFill>
              </a:rPr>
              <a:t>;</a:t>
            </a:r>
            <a:endParaRPr lang="ru-RU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88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ru-RU" i="1" u="sng" dirty="0" smtClean="0"/>
              <a:t>В области формирования социальной культуры:</a:t>
            </a:r>
            <a:endParaRPr lang="ru-RU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352928" cy="4248472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формирование основ российской гражданской идентичности;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пробуждение веры в Россию, чувства личной ответственности за Отечество;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формирование патриотизма и гражданской солидарности;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развитие навыков организации и осуществления сотрудничества с педагогами, сверстниками, родителями, старшими детьми в решении общих проблем;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укрепление доверия к другим людям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10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280920" cy="583264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развитие доброжелательности и эмоциональной отзывчивости, понимания и сопереживания другим людям;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становление гуманистических и демократических ценностных ориентаций;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формирование осознанного и уважительного отношения к традиционным российским религиям и религиозным организациям, к вере и религиозным убеждениям;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формирование основ культуры межэтнического общения, уважения к культурным, религиозным традициям, образу жизни представителей народов России. </a:t>
            </a:r>
          </a:p>
        </p:txBody>
      </p:sp>
    </p:spTree>
    <p:extLst>
      <p:ext uri="{BB962C8B-B14F-4D97-AF65-F5344CB8AC3E}">
        <p14:creationId xmlns:p14="http://schemas.microsoft.com/office/powerpoint/2010/main" val="827997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2741</Words>
  <Application>Microsoft Office PowerPoint</Application>
  <PresentationFormat>Экран (4:3)</PresentationFormat>
  <Paragraphs>226</Paragraphs>
  <Slides>54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Тема Office</vt:lpstr>
      <vt:lpstr>Актуальность проблемы воспитания и социализации младших школьников.</vt:lpstr>
      <vt:lpstr>Цель и общие задачи воспитания и социализации учащихся начальной школы</vt:lpstr>
      <vt:lpstr>Цель и задачи воспитания и социализации российских школьников формулируются, достигаются и решаются в контексте национального воспитательного идеала. Он представляет собой высшую цель образования, высоконравственное (идеальное) представление о человеке, на воспитание, обучение и развитие которого направлены усилия основных субъектов национальной жизни: государства, семьи, школы, политических партий, религиозных и общественных организаций.  В Концепции такой идеал обоснован, сформулирована высшая цель образования – высоконравственный, творческий, компетентный гражданин России, принимающий судьбу Отечества как свою личную, осознающий ответственность за настоящее и будущее своей страны, укорененный в духовных и культурных традициях российского народа. В этом процессе активно участвуют не только традиционные субъекты (семья и школа), но и различные общественные, культурные, религиозные организации, СМИ и иные субъекты влияния. Важно обеспечить согласованность действий между этими субъектами влияния в решении принципиального вопроса о том, на воспитание какого человека направлены непосредственные или опосредованные их усилия. </vt:lpstr>
      <vt:lpstr>На основе национального воспитательного идеала формулируется основная педагогическая цель – воспитание нравственного, ответственного, инициативного и компетентного гражданина России. Основное содержание национального воспитательного идеала и основной педагогической цели определяет Закон «Об образовании»  (ст. 9, п. 6; ст. 14, пп. 1–2).  На основе национального воспитательного идеала, важнейших задач духовно-нравственного воспитания российских школьников, приведенных в Концепции, а также с учетом «Требований к результатам освоения основной образовательной программы начального общего образования», установленных Стандартом, определены общие задачи воспитания и социализации младших школьников: </vt:lpstr>
      <vt:lpstr>В области формирования личностной культуры:</vt:lpstr>
      <vt:lpstr>Презентация PowerPoint</vt:lpstr>
      <vt:lpstr>Презентация PowerPoint</vt:lpstr>
      <vt:lpstr>В области формирования социальной культуры:</vt:lpstr>
      <vt:lpstr>Презентация PowerPoint</vt:lpstr>
      <vt:lpstr>Основные направления и ценностные основы воспитания и социализации учащихся начальной школы</vt:lpstr>
      <vt:lpstr>Общие задачи воспитания и социализации учащихся начальной школы классифицированы по направлениям, каждое из которых, будучи тесно связанным с другими, раскрывает одну из существенных сторон духовно-нравственного развития гражданина России. Каждое из направлений воспитания и социализации обучающихся основано на определенной системе базовых национальных ценностей и должно обеспечить принятие их  обучающимися.  Организация воспитания и социализации учащихся начальной школы в перспективе достижения общенационального воспитательного идеала осуществляется по следующим направлениям:</vt:lpstr>
      <vt:lpstr>Воспитание гражданственности, патриотизма, уважения к правам, свободам и обязанностям человека. </vt:lpstr>
      <vt:lpstr>Воспитание нравственных чувств и этического сознания.</vt:lpstr>
      <vt:lpstr>Воспитание трудолюбия, творческого отношения к учению, труду, жизни.</vt:lpstr>
      <vt:lpstr>Формирование ценностного отношения к здоровью и здоровому образу жизни.</vt:lpstr>
      <vt:lpstr>Воспитание ценностного отношения к природе, окружающей среде (экологическое воспитание).</vt:lpstr>
      <vt:lpstr>Воспитание ценностного отношения к прекрасному, формирование представлений об эстетических идеалах и ценностях (эстетическое воспитание).</vt:lpstr>
      <vt:lpstr>В соответствии с указанными основными направлениями и их ценностными основаниями задачи, виды и формы деятельности конкретизируются для работы в начальной школе. </vt:lpstr>
      <vt:lpstr>Современные особенности воспитания и социализации учащихся начальной школы</vt:lpstr>
      <vt:lpstr>Учащиеся начальной школы требуют особого педагогического внимания. С первых дней пребывания в школе формируется их отношение к школе, образованию в целом,  педагогам и сверстникам, вырабатываются основы их социального, гражданского поведения, характер их трудовой, общественной, творческой деятельности. Необходимо также учитывать принципиально новые условия жизнедеятельности современного ребенка, о которых педагоги еще два - три десятилетия назад даже не догадывались. Учет этих условий требует существенной корректировки подходов к организации воспитания и социализации обучающихся.</vt:lpstr>
      <vt:lpstr>Современный ребенок  находится в беспредельном информационном и огромном социальном пространстве, не имеющем четких внешних и внутренних границ. На него воздействуют потоки информации, получаемой благодаря Интернету, телевидению, компьютерным играм, кино. Воспитательное и социализирующее воздействие (не всегда позитивное) этих и других источников информации нередко является доминирующим в процессе воспитания и социализации.</vt:lpstr>
      <vt:lpstr>Сегодня существует и усиливается конфликт между характером присвоения ребенком знаний и ценностей в школе (системность, последовательность, традиционность, культуросообразность и т. д.) и вне школы (клиповость, хаотичность, смешение высокой  культуры и бытовой, размывание границ между культурой и антикультурой и   т. д.). Этот конфликт меняет структуру мышления детей, их самосознание и миропонимание, ведет к формированию эклектичного мировоззрения,  потребительского отношения к жизни, морального релятивизма.</vt:lpstr>
      <vt:lpstr>Современный ребенок живет иллюзией свободы. Снятие многих табу в виртуальных, информационных средах сопровождается падением доверия к ребенку со стороны взрослых. Растущий человек не выводится, как это было еще несколько десятилетий назад, за пределы детских дел и забот, не включается в посильное для него решение реальных проблем семьи, местного сообщества, государства. Изоляция детей от проблем, которыми живут взрослые, искажает их социализацию, нарушает процессы их взросления.</vt:lpstr>
      <vt:lpstr>Подмена реальных форм социализации виртуальными, ослабление вертикальных связей между детьми и взрослыми, между разновозрастными детьми приводят к самоизоляции детства. Результатом этого является примитивизация сознания детей, рост агрессивности, жестокости, цинизма, грубости, за которыми на самом деле скрываются страх, одиночество, неуверенность, непонимание и неприятие будущего. </vt:lpstr>
      <vt:lpstr>В силу произошедшей в 1990-е гг. переориентации воспитания с коллективистской на индивидуалистическую модель, фактического отсутствия форм совместной со взрослыми, старшими детьми, подростками, молодежью социально ориентированной деятельности, девальвации традиционных ценностей произошли существенные изменения в системе отношения ребенка к окружающему миру, к другим людям, к себе самому. Значительно снизилась ценность других людей и участия в их жизни, на первый план вышло переживание и позиционирование себя, вследствие чего в обществе распространяется эгоизм, происходит размывание гражданственности, социальной солидарности и трудолюбия.</vt:lpstr>
      <vt:lpstr>Общеобразовательная школа призвана активно противодействовать этим негативным тенденциям. Прежде всего, следует скорректировать сложившееся в течение последних десятилетий понимание воспитания преимущественно как управления процессом развития и формирования личности через организацию разнообразной внеурочной деятельности. Современная воспитательная система – это уже не только приведенная в систему воспитательная работа, представленная набором технологий, разрабатываемых в основном в рамках дополнительного образования. Подход, при котором воспитание сведено к проведению мероприятий и фактически отделено от содержания деятельности ребенка в школе, в семье, в группе сверстников, в обществе, от его социального и информационного окружения, усиливает объективно существующую в современной культуре тенденцию к изоляции детской субкультуры от мира не только взрослых, но и от старшего поколения детей и молодежи. </vt:lpstr>
      <vt:lpstr>Это приводит к еще большему нарушению механизмов трансляции культурного и социального опыта, разрыву связей между поколениями, атомизации личности, снижению ее жизненного потенциала, росту неуверенности в собственных силах,  падению доверия другим людям, обществу, государству, миру, самой жизни. Изоляция детских субкультур является причиной нарастания конфликтов внутри самой школы.  Программа воспитания и социализации учащихся начальной школы должна быть направлена на формирование морально-нравственного, личностно развивающего, социально открытого уклада школьной жизни. </vt:lpstr>
      <vt:lpstr>Организация уклада школьной жизни в полной мере учитывает полисубъектность современного воспитания и социализации и непрерывность детства. Школа не является единственным субъектом воспитания и социализации ребенка. Но ей как социальному субъекту – носителю педагогической культуры,  несомненно, принадлежит ведущая роль в их осуществлении. Уклад школьной жизни – это уклад жизни обучающегося, организуемый педагогическим коллективом школы при активном и согласованном участии иных субъектов воспитания и социализации (семьи, общественных организаций, учреждений дополнительного образования, культуры и спорта, традиционных российских религиозных организаций). </vt:lpstr>
      <vt:lpstr>Уклад школьной жизни поддерживает непрерывность детства. В разноуровневом, полисубъектном, многомерно-деятельностном пространстве воспитания и социализации, скрепленном национальными ценностями и духовными традициями, обеспечивается морально-нравственная, социальная, культурная полноценность перехода ребенка из дошкольного в младший, а из него в средний школьный возраст. </vt:lpstr>
      <vt:lpstr>В основе программы воспитания и социализации учащихся начальной школы и организуемого в соответствии с ней нравственного уклада школьной жизни лежат три подхода: аксиологический, системно-деятельностный, развивающий. </vt:lpstr>
      <vt:lpstr>Аксиологический подход</vt:lpstr>
      <vt:lpstr>Ценности – это смыслы воспитания и социализации. Они существуют ради того, чтобы научить человека принимать ценности через деятельность и оценивать деятельность, инициировать и поддерживать ее с нравственных, общественно одобряемых позиций. По ведущему типу деятельности можно различать воспитание и социализацию младших школьников:</vt:lpstr>
      <vt:lpstr>воспитание -</vt:lpstr>
      <vt:lpstr>социализация – </vt:lpstr>
      <vt:lpstr>Системо–деятельный подход</vt:lpstr>
      <vt:lpstr>Развивающий подход</vt:lpstr>
      <vt:lpstr>Презентация PowerPoint</vt:lpstr>
      <vt:lpstr>Презентация PowerPoint</vt:lpstr>
      <vt:lpstr>Презентация PowerPoint</vt:lpstr>
      <vt:lpstr>Стандарт как социальная конвенциональная норма </vt:lpstr>
      <vt:lpstr>По итогам мониторинга к первой группе приоритетов относятся следующие потребности: </vt:lpstr>
      <vt:lpstr>Итоги исследования</vt:lpstr>
      <vt:lpstr>Презентация PowerPoint</vt:lpstr>
      <vt:lpstr>Индивидуальные потребности личности (семьи)  в области общего образования интегрируют потенциал личностной, социальной и профессиональной успешности обучающихся.</vt:lpstr>
      <vt:lpstr>Социальный заказ  в области общего образования интегрирует потребности личности и семьи и обобщает их до уровня социальных потребностей.</vt:lpstr>
      <vt:lpstr>Государственные требования  государственные запросы в области общего образования – наиболее общая характеристика индивидуальных и общественных потребностей.</vt:lpstr>
      <vt:lpstr>Новая цель образования - </vt:lpstr>
      <vt:lpstr>Воспитательный компонент ФГОС второго поколения</vt:lpstr>
      <vt:lpstr>Воспитательный компонент ФГОС второго поколения</vt:lpstr>
      <vt:lpstr>Воспитательный компонент ФГОС второго поколения</vt:lpstr>
      <vt:lpstr>Воспитательный компонент ФГОС второго поколения</vt:lpstr>
      <vt:lpstr>Воспитательный компонент ФГОС второго поколения</vt:lpstr>
      <vt:lpstr>Воспитательный компонент ФГОС второго поколения</vt:lpstr>
      <vt:lpstr>Воспитательный компонент ФГОС второго поколения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 и социализация учащихся младших классов.</dc:title>
  <dc:creator>DNS</dc:creator>
  <cp:lastModifiedBy>DNS</cp:lastModifiedBy>
  <cp:revision>13</cp:revision>
  <dcterms:created xsi:type="dcterms:W3CDTF">2013-07-29T10:42:52Z</dcterms:created>
  <dcterms:modified xsi:type="dcterms:W3CDTF">2013-08-04T11:06:51Z</dcterms:modified>
</cp:coreProperties>
</file>