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1"/>
  </p:notesMasterIdLst>
  <p:sldIdLst>
    <p:sldId id="375" r:id="rId2"/>
    <p:sldId id="464" r:id="rId3"/>
    <p:sldId id="451" r:id="rId4"/>
    <p:sldId id="452" r:id="rId5"/>
    <p:sldId id="454" r:id="rId6"/>
    <p:sldId id="455" r:id="rId7"/>
    <p:sldId id="456" r:id="rId8"/>
    <p:sldId id="392" r:id="rId9"/>
    <p:sldId id="380" r:id="rId10"/>
    <p:sldId id="398" r:id="rId11"/>
    <p:sldId id="399" r:id="rId12"/>
    <p:sldId id="462" r:id="rId13"/>
    <p:sldId id="457" r:id="rId14"/>
    <p:sldId id="458" r:id="rId15"/>
    <p:sldId id="459" r:id="rId16"/>
    <p:sldId id="460" r:id="rId17"/>
    <p:sldId id="461" r:id="rId18"/>
    <p:sldId id="463" r:id="rId19"/>
    <p:sldId id="416" r:id="rId20"/>
    <p:sldId id="417" r:id="rId21"/>
    <p:sldId id="418" r:id="rId22"/>
    <p:sldId id="419" r:id="rId23"/>
    <p:sldId id="421" r:id="rId24"/>
    <p:sldId id="422" r:id="rId25"/>
    <p:sldId id="423" r:id="rId26"/>
    <p:sldId id="424" r:id="rId27"/>
    <p:sldId id="425" r:id="rId28"/>
    <p:sldId id="426" r:id="rId29"/>
    <p:sldId id="429" r:id="rId30"/>
    <p:sldId id="430" r:id="rId31"/>
    <p:sldId id="431" r:id="rId32"/>
    <p:sldId id="432" r:id="rId33"/>
    <p:sldId id="433" r:id="rId34"/>
    <p:sldId id="434" r:id="rId35"/>
    <p:sldId id="435" r:id="rId36"/>
    <p:sldId id="436" r:id="rId37"/>
    <p:sldId id="437" r:id="rId38"/>
    <p:sldId id="438" r:id="rId39"/>
    <p:sldId id="439" r:id="rId40"/>
    <p:sldId id="440" r:id="rId41"/>
    <p:sldId id="441" r:id="rId42"/>
    <p:sldId id="442" r:id="rId43"/>
    <p:sldId id="443" r:id="rId44"/>
    <p:sldId id="444" r:id="rId45"/>
    <p:sldId id="445" r:id="rId46"/>
    <p:sldId id="447" r:id="rId47"/>
    <p:sldId id="448" r:id="rId48"/>
    <p:sldId id="449" r:id="rId49"/>
    <p:sldId id="450" r:id="rId50"/>
  </p:sldIdLst>
  <p:sldSz cx="9144000" cy="5143500" type="screen16x9"/>
  <p:notesSz cx="6797675" cy="9926638"/>
  <p:embeddedFontLst>
    <p:embeddedFont>
      <p:font typeface="Roboto" charset="0"/>
      <p:regular r:id="rId52"/>
    </p:embeddedFont>
    <p:embeddedFont>
      <p:font typeface="Calibri" pitchFamily="34" charset="0"/>
      <p:regular r:id="rId53"/>
      <p:bold r:id="rId54"/>
      <p:italic r:id="rId55"/>
      <p:boldItalic r:id="rId56"/>
    </p:embeddedFont>
    <p:embeddedFont>
      <p:font typeface="Impact" pitchFamily="34" charset="0"/>
      <p:regular r:id="rId57"/>
    </p:embeddedFont>
    <p:embeddedFont>
      <p:font typeface="Merriweather" charset="-52"/>
      <p:regular r:id="rId58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7" userDrawn="1">
          <p15:clr>
            <a:srgbClr val="A4A3A4"/>
          </p15:clr>
        </p15:guide>
        <p15:guide id="2" pos="5534" userDrawn="1">
          <p15:clr>
            <a:srgbClr val="A4A3A4"/>
          </p15:clr>
        </p15:guide>
        <p15:guide id="3" orient="horz" pos="3003" userDrawn="1">
          <p15:clr>
            <a:srgbClr val="A4A3A4"/>
          </p15:clr>
        </p15:guide>
        <p15:guide id="4" pos="2993" userDrawn="1">
          <p15:clr>
            <a:srgbClr val="A4A3A4"/>
          </p15:clr>
        </p15:guide>
        <p15:guide id="5" pos="2767" userDrawn="1">
          <p15:clr>
            <a:srgbClr val="A4A3A4"/>
          </p15:clr>
        </p15:guide>
        <p15:guide id="6" pos="226" userDrawn="1">
          <p15:clr>
            <a:srgbClr val="A4A3A4"/>
          </p15:clr>
        </p15:guide>
        <p15:guide id="7" pos="1837" userDrawn="1">
          <p15:clr>
            <a:srgbClr val="A4A3A4"/>
          </p15:clr>
        </p15:guide>
        <p15:guide id="8" pos="2064" userDrawn="1">
          <p15:clr>
            <a:srgbClr val="A4A3A4"/>
          </p15:clr>
        </p15:guide>
        <p15:guide id="9" pos="3674" userDrawn="1">
          <p15:clr>
            <a:srgbClr val="A4A3A4"/>
          </p15:clr>
        </p15:guide>
        <p15:guide id="10" pos="39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399E"/>
    <a:srgbClr val="5300A6"/>
    <a:srgbClr val="F2DE00"/>
    <a:srgbClr val="6E2B02"/>
    <a:srgbClr val="F2CA00"/>
    <a:srgbClr val="57200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7" autoAdjust="0"/>
    <p:restoredTop sz="91748" autoAdjust="0"/>
  </p:normalViewPr>
  <p:slideViewPr>
    <p:cSldViewPr snapToGrid="0" showGuides="1">
      <p:cViewPr varScale="1">
        <p:scale>
          <a:sx n="81" d="100"/>
          <a:sy n="81" d="100"/>
        </p:scale>
        <p:origin x="-60" y="-528"/>
      </p:cViewPr>
      <p:guideLst>
        <p:guide orient="horz" pos="237"/>
        <p:guide orient="horz" pos="3003"/>
        <p:guide pos="5534"/>
        <p:guide pos="2993"/>
        <p:guide pos="2767"/>
        <p:guide pos="226"/>
        <p:guide pos="1837"/>
        <p:guide pos="2064"/>
        <p:guide pos="3674"/>
        <p:guide pos="39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6556B5-1869-49CC-8F3A-8DB96C56FC6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6BFCBAE-EC9E-4196-B716-B25593ABF63F}">
      <dgm:prSet phldrT="[Текст]"/>
      <dgm:spPr/>
      <dgm:t>
        <a:bodyPr/>
        <a:lstStyle/>
        <a:p>
          <a:r>
            <a:rPr lang="ru-RU" dirty="0"/>
            <a:t>Международный</a:t>
          </a:r>
        </a:p>
      </dgm:t>
    </dgm:pt>
    <dgm:pt modelId="{2F9947C2-DA84-4005-886B-13BAB5F98373}" type="parTrans" cxnId="{9311E608-D3FA-45A5-BDBF-B3BDA5C2E5E2}">
      <dgm:prSet/>
      <dgm:spPr/>
      <dgm:t>
        <a:bodyPr/>
        <a:lstStyle/>
        <a:p>
          <a:endParaRPr lang="ru-RU"/>
        </a:p>
      </dgm:t>
    </dgm:pt>
    <dgm:pt modelId="{3DA55431-F36D-4429-8851-BB6B965CBA26}" type="sibTrans" cxnId="{9311E608-D3FA-45A5-BDBF-B3BDA5C2E5E2}">
      <dgm:prSet/>
      <dgm:spPr/>
      <dgm:t>
        <a:bodyPr/>
        <a:lstStyle/>
        <a:p>
          <a:endParaRPr lang="ru-RU"/>
        </a:p>
      </dgm:t>
    </dgm:pt>
    <dgm:pt modelId="{1E81D9F7-7738-4100-A62B-F08833E2740F}">
      <dgm:prSet phldrT="[Текст]"/>
      <dgm:spPr/>
      <dgm:t>
        <a:bodyPr/>
        <a:lstStyle/>
        <a:p>
          <a:r>
            <a:rPr lang="ru-RU" dirty="0"/>
            <a:t>Районный</a:t>
          </a:r>
        </a:p>
      </dgm:t>
    </dgm:pt>
    <dgm:pt modelId="{80806DE8-4364-4E75-AB45-CB7DC7D536B3}" type="parTrans" cxnId="{66916423-91E3-404A-A7E8-D236FE6F16A4}">
      <dgm:prSet/>
      <dgm:spPr/>
      <dgm:t>
        <a:bodyPr/>
        <a:lstStyle/>
        <a:p>
          <a:endParaRPr lang="ru-RU"/>
        </a:p>
      </dgm:t>
    </dgm:pt>
    <dgm:pt modelId="{88892239-D644-40FD-B891-A4C7C8BBC164}" type="sibTrans" cxnId="{66916423-91E3-404A-A7E8-D236FE6F16A4}">
      <dgm:prSet/>
      <dgm:spPr/>
      <dgm:t>
        <a:bodyPr/>
        <a:lstStyle/>
        <a:p>
          <a:endParaRPr lang="ru-RU"/>
        </a:p>
      </dgm:t>
    </dgm:pt>
    <dgm:pt modelId="{56C18962-FAC3-4144-8062-BE5CDCF6F475}">
      <dgm:prSet phldrT="[Текст]"/>
      <dgm:spPr/>
      <dgm:t>
        <a:bodyPr/>
        <a:lstStyle/>
        <a:p>
          <a:r>
            <a:rPr lang="ru-RU" dirty="0"/>
            <a:t>Учреждение образования</a:t>
          </a:r>
        </a:p>
      </dgm:t>
    </dgm:pt>
    <dgm:pt modelId="{C587C201-3066-4904-9EDE-693815DED449}" type="parTrans" cxnId="{87956FF6-6162-4E1D-A63F-66E74CF70BDF}">
      <dgm:prSet/>
      <dgm:spPr/>
      <dgm:t>
        <a:bodyPr/>
        <a:lstStyle/>
        <a:p>
          <a:endParaRPr lang="ru-RU"/>
        </a:p>
      </dgm:t>
    </dgm:pt>
    <dgm:pt modelId="{7761A0C4-B715-4A7B-AFD2-726BA728DB89}" type="sibTrans" cxnId="{87956FF6-6162-4E1D-A63F-66E74CF70BDF}">
      <dgm:prSet/>
      <dgm:spPr/>
      <dgm:t>
        <a:bodyPr/>
        <a:lstStyle/>
        <a:p>
          <a:endParaRPr lang="ru-RU"/>
        </a:p>
      </dgm:t>
    </dgm:pt>
    <dgm:pt modelId="{42B2BB4B-273A-4CA8-8CCA-478DFC565B9C}">
      <dgm:prSet/>
      <dgm:spPr/>
      <dgm:t>
        <a:bodyPr/>
        <a:lstStyle/>
        <a:p>
          <a:r>
            <a:rPr lang="ru-RU" dirty="0"/>
            <a:t>Государственный</a:t>
          </a:r>
        </a:p>
      </dgm:t>
    </dgm:pt>
    <dgm:pt modelId="{C0D84942-74F4-422A-8B99-3627FCA0A324}" type="parTrans" cxnId="{BD7D039A-6ED6-4FC6-B25C-15CA8AE33CC9}">
      <dgm:prSet/>
      <dgm:spPr/>
      <dgm:t>
        <a:bodyPr/>
        <a:lstStyle/>
        <a:p>
          <a:endParaRPr lang="ru-RU"/>
        </a:p>
      </dgm:t>
    </dgm:pt>
    <dgm:pt modelId="{D0954F44-E4F9-4382-87EC-D2451EF451E1}" type="sibTrans" cxnId="{BD7D039A-6ED6-4FC6-B25C-15CA8AE33CC9}">
      <dgm:prSet/>
      <dgm:spPr/>
      <dgm:t>
        <a:bodyPr/>
        <a:lstStyle/>
        <a:p>
          <a:endParaRPr lang="ru-RU"/>
        </a:p>
      </dgm:t>
    </dgm:pt>
    <dgm:pt modelId="{EFEE936E-92EC-4E44-B9D3-5E40C0B5BCC0}">
      <dgm:prSet/>
      <dgm:spPr/>
      <dgm:t>
        <a:bodyPr/>
        <a:lstStyle/>
        <a:p>
          <a:r>
            <a:rPr lang="ru-RU" dirty="0"/>
            <a:t>Областной</a:t>
          </a:r>
        </a:p>
      </dgm:t>
    </dgm:pt>
    <dgm:pt modelId="{B23CB0A3-6EB8-4A56-96AA-A5EC301A2316}" type="parTrans" cxnId="{EFD751C4-5BC0-4EF0-8D83-1742D60A6A19}">
      <dgm:prSet/>
      <dgm:spPr/>
      <dgm:t>
        <a:bodyPr/>
        <a:lstStyle/>
        <a:p>
          <a:endParaRPr lang="ru-RU"/>
        </a:p>
      </dgm:t>
    </dgm:pt>
    <dgm:pt modelId="{F665A3D7-2141-48E4-ADC7-CC63184AA416}" type="sibTrans" cxnId="{EFD751C4-5BC0-4EF0-8D83-1742D60A6A19}">
      <dgm:prSet/>
      <dgm:spPr/>
      <dgm:t>
        <a:bodyPr/>
        <a:lstStyle/>
        <a:p>
          <a:endParaRPr lang="ru-RU"/>
        </a:p>
      </dgm:t>
    </dgm:pt>
    <dgm:pt modelId="{612F96D1-E31C-474F-B1B2-E296871D6F0F}" type="pres">
      <dgm:prSet presAssocID="{5F6556B5-1869-49CC-8F3A-8DB96C56FC60}" presName="compositeShape" presStyleCnt="0">
        <dgm:presLayoutVars>
          <dgm:dir/>
          <dgm:resizeHandles/>
        </dgm:presLayoutVars>
      </dgm:prSet>
      <dgm:spPr/>
    </dgm:pt>
    <dgm:pt modelId="{4B80D5F0-87A8-480E-8769-6A584D3A7DB0}" type="pres">
      <dgm:prSet presAssocID="{5F6556B5-1869-49CC-8F3A-8DB96C56FC60}" presName="pyramid" presStyleLbl="node1" presStyleIdx="0" presStyleCnt="1" custLinFactNeighborX="-222" custLinFactNeighborY="2221"/>
      <dgm:spPr/>
    </dgm:pt>
    <dgm:pt modelId="{D3C4FD9B-A8AA-43D7-A2F0-78CA6F222D6C}" type="pres">
      <dgm:prSet presAssocID="{5F6556B5-1869-49CC-8F3A-8DB96C56FC60}" presName="theList" presStyleCnt="0"/>
      <dgm:spPr/>
    </dgm:pt>
    <dgm:pt modelId="{7A1F8923-6D52-4646-AC46-57154E6DF8EA}" type="pres">
      <dgm:prSet presAssocID="{36BFCBAE-EC9E-4196-B716-B25593ABF63F}" presName="aNode" presStyleLbl="fgAcc1" presStyleIdx="0" presStyleCnt="5" custLinFactY="-45550" custLinFactNeighborX="-97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47B53-98AD-42EF-8C0E-25CB4BC7BF65}" type="pres">
      <dgm:prSet presAssocID="{36BFCBAE-EC9E-4196-B716-B25593ABF63F}" presName="aSpace" presStyleCnt="0"/>
      <dgm:spPr/>
    </dgm:pt>
    <dgm:pt modelId="{943F0265-39D4-45D5-83EC-E2241AD50846}" type="pres">
      <dgm:prSet presAssocID="{42B2BB4B-273A-4CA8-8CCA-478DFC565B9C}" presName="aNode" presStyleLbl="fgAcc1" presStyleIdx="1" presStyleCnt="5" custLinFactY="-3129" custLinFactNeighborX="48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BB184-8166-4E7A-BDED-B6E9EBFDDDA5}" type="pres">
      <dgm:prSet presAssocID="{42B2BB4B-273A-4CA8-8CCA-478DFC565B9C}" presName="aSpace" presStyleCnt="0"/>
      <dgm:spPr/>
    </dgm:pt>
    <dgm:pt modelId="{AF63CFC0-60B3-43D7-B3A5-7C227B6E5F1B}" type="pres">
      <dgm:prSet presAssocID="{EFEE936E-92EC-4E44-B9D3-5E40C0B5BCC0}" presName="aNode" presStyleLbl="fgAcc1" presStyleIdx="2" presStyleCnt="5" custLinFactY="1652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5BD1CE-4A64-459F-99AC-15F09D16A35D}" type="pres">
      <dgm:prSet presAssocID="{EFEE936E-92EC-4E44-B9D3-5E40C0B5BCC0}" presName="aSpace" presStyleCnt="0"/>
      <dgm:spPr/>
    </dgm:pt>
    <dgm:pt modelId="{99BDFD72-793D-47D7-B86B-0D92E37D7E0D}" type="pres">
      <dgm:prSet presAssocID="{1E81D9F7-7738-4100-A62B-F08833E2740F}" presName="aNode" presStyleLbl="fgAcc1" presStyleIdx="3" presStyleCnt="5" custLinFactY="38852" custLinFactNeighborX="97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9EF59-0E23-4FC3-B191-A8B3649353C3}" type="pres">
      <dgm:prSet presAssocID="{1E81D9F7-7738-4100-A62B-F08833E2740F}" presName="aSpace" presStyleCnt="0"/>
      <dgm:spPr/>
    </dgm:pt>
    <dgm:pt modelId="{31ACAB9B-E865-43FD-B999-F2BC91AF83AF}" type="pres">
      <dgm:prSet presAssocID="{56C18962-FAC3-4144-8062-BE5CDCF6F475}" presName="aNode" presStyleLbl="fgAcc1" presStyleIdx="4" presStyleCnt="5" custLinFactY="6787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AC188-6997-4FD7-A34F-B302AACBD091}" type="pres">
      <dgm:prSet presAssocID="{56C18962-FAC3-4144-8062-BE5CDCF6F475}" presName="aSpace" presStyleCnt="0"/>
      <dgm:spPr/>
    </dgm:pt>
  </dgm:ptLst>
  <dgm:cxnLst>
    <dgm:cxn modelId="{2C7F1A7B-7858-43E2-A19A-C9829222694B}" type="presOf" srcId="{5F6556B5-1869-49CC-8F3A-8DB96C56FC60}" destId="{612F96D1-E31C-474F-B1B2-E296871D6F0F}" srcOrd="0" destOrd="0" presId="urn:microsoft.com/office/officeart/2005/8/layout/pyramid2"/>
    <dgm:cxn modelId="{87956FF6-6162-4E1D-A63F-66E74CF70BDF}" srcId="{5F6556B5-1869-49CC-8F3A-8DB96C56FC60}" destId="{56C18962-FAC3-4144-8062-BE5CDCF6F475}" srcOrd="4" destOrd="0" parTransId="{C587C201-3066-4904-9EDE-693815DED449}" sibTransId="{7761A0C4-B715-4A7B-AFD2-726BA728DB89}"/>
    <dgm:cxn modelId="{EFD751C4-5BC0-4EF0-8D83-1742D60A6A19}" srcId="{5F6556B5-1869-49CC-8F3A-8DB96C56FC60}" destId="{EFEE936E-92EC-4E44-B9D3-5E40C0B5BCC0}" srcOrd="2" destOrd="0" parTransId="{B23CB0A3-6EB8-4A56-96AA-A5EC301A2316}" sibTransId="{F665A3D7-2141-48E4-ADC7-CC63184AA416}"/>
    <dgm:cxn modelId="{18F5C2B4-C2FD-4EEA-9FFA-3BC412F6BE67}" type="presOf" srcId="{36BFCBAE-EC9E-4196-B716-B25593ABF63F}" destId="{7A1F8923-6D52-4646-AC46-57154E6DF8EA}" srcOrd="0" destOrd="0" presId="urn:microsoft.com/office/officeart/2005/8/layout/pyramid2"/>
    <dgm:cxn modelId="{3A7FAFF3-A97D-4145-BF1D-798EDC832A84}" type="presOf" srcId="{56C18962-FAC3-4144-8062-BE5CDCF6F475}" destId="{31ACAB9B-E865-43FD-B999-F2BC91AF83AF}" srcOrd="0" destOrd="0" presId="urn:microsoft.com/office/officeart/2005/8/layout/pyramid2"/>
    <dgm:cxn modelId="{5895050D-7697-41A9-9C29-D1D865DFB151}" type="presOf" srcId="{42B2BB4B-273A-4CA8-8CCA-478DFC565B9C}" destId="{943F0265-39D4-45D5-83EC-E2241AD50846}" srcOrd="0" destOrd="0" presId="urn:microsoft.com/office/officeart/2005/8/layout/pyramid2"/>
    <dgm:cxn modelId="{5A38C5E6-7EFF-478F-A976-871080CAC0DE}" type="presOf" srcId="{1E81D9F7-7738-4100-A62B-F08833E2740F}" destId="{99BDFD72-793D-47D7-B86B-0D92E37D7E0D}" srcOrd="0" destOrd="0" presId="urn:microsoft.com/office/officeart/2005/8/layout/pyramid2"/>
    <dgm:cxn modelId="{66916423-91E3-404A-A7E8-D236FE6F16A4}" srcId="{5F6556B5-1869-49CC-8F3A-8DB96C56FC60}" destId="{1E81D9F7-7738-4100-A62B-F08833E2740F}" srcOrd="3" destOrd="0" parTransId="{80806DE8-4364-4E75-AB45-CB7DC7D536B3}" sibTransId="{88892239-D644-40FD-B891-A4C7C8BBC164}"/>
    <dgm:cxn modelId="{9311E608-D3FA-45A5-BDBF-B3BDA5C2E5E2}" srcId="{5F6556B5-1869-49CC-8F3A-8DB96C56FC60}" destId="{36BFCBAE-EC9E-4196-B716-B25593ABF63F}" srcOrd="0" destOrd="0" parTransId="{2F9947C2-DA84-4005-886B-13BAB5F98373}" sibTransId="{3DA55431-F36D-4429-8851-BB6B965CBA26}"/>
    <dgm:cxn modelId="{E6A23604-3157-4BAC-9584-5C469B613BFE}" type="presOf" srcId="{EFEE936E-92EC-4E44-B9D3-5E40C0B5BCC0}" destId="{AF63CFC0-60B3-43D7-B3A5-7C227B6E5F1B}" srcOrd="0" destOrd="0" presId="urn:microsoft.com/office/officeart/2005/8/layout/pyramid2"/>
    <dgm:cxn modelId="{BD7D039A-6ED6-4FC6-B25C-15CA8AE33CC9}" srcId="{5F6556B5-1869-49CC-8F3A-8DB96C56FC60}" destId="{42B2BB4B-273A-4CA8-8CCA-478DFC565B9C}" srcOrd="1" destOrd="0" parTransId="{C0D84942-74F4-422A-8B99-3627FCA0A324}" sibTransId="{D0954F44-E4F9-4382-87EC-D2451EF451E1}"/>
    <dgm:cxn modelId="{C1A8ECA2-3D68-41F5-AF7A-AB56C7E9480A}" type="presParOf" srcId="{612F96D1-E31C-474F-B1B2-E296871D6F0F}" destId="{4B80D5F0-87A8-480E-8769-6A584D3A7DB0}" srcOrd="0" destOrd="0" presId="urn:microsoft.com/office/officeart/2005/8/layout/pyramid2"/>
    <dgm:cxn modelId="{CE81E6F3-819E-4680-A367-FBB01564AFC0}" type="presParOf" srcId="{612F96D1-E31C-474F-B1B2-E296871D6F0F}" destId="{D3C4FD9B-A8AA-43D7-A2F0-78CA6F222D6C}" srcOrd="1" destOrd="0" presId="urn:microsoft.com/office/officeart/2005/8/layout/pyramid2"/>
    <dgm:cxn modelId="{FB71FAC5-3CFF-4D65-933F-E6DAAF3DC7EE}" type="presParOf" srcId="{D3C4FD9B-A8AA-43D7-A2F0-78CA6F222D6C}" destId="{7A1F8923-6D52-4646-AC46-57154E6DF8EA}" srcOrd="0" destOrd="0" presId="urn:microsoft.com/office/officeart/2005/8/layout/pyramid2"/>
    <dgm:cxn modelId="{7786D737-1027-4FB3-9F73-A31B87282DFA}" type="presParOf" srcId="{D3C4FD9B-A8AA-43D7-A2F0-78CA6F222D6C}" destId="{78547B53-98AD-42EF-8C0E-25CB4BC7BF65}" srcOrd="1" destOrd="0" presId="urn:microsoft.com/office/officeart/2005/8/layout/pyramid2"/>
    <dgm:cxn modelId="{66A52AFD-24E0-4521-9E88-E665BDFAE4A0}" type="presParOf" srcId="{D3C4FD9B-A8AA-43D7-A2F0-78CA6F222D6C}" destId="{943F0265-39D4-45D5-83EC-E2241AD50846}" srcOrd="2" destOrd="0" presId="urn:microsoft.com/office/officeart/2005/8/layout/pyramid2"/>
    <dgm:cxn modelId="{FAA185A4-D4EB-4B1D-8A14-EC8EA8B10289}" type="presParOf" srcId="{D3C4FD9B-A8AA-43D7-A2F0-78CA6F222D6C}" destId="{303BB184-8166-4E7A-BDED-B6E9EBFDDDA5}" srcOrd="3" destOrd="0" presId="urn:microsoft.com/office/officeart/2005/8/layout/pyramid2"/>
    <dgm:cxn modelId="{897991AC-6B7C-4E47-A566-3A3E0E425D43}" type="presParOf" srcId="{D3C4FD9B-A8AA-43D7-A2F0-78CA6F222D6C}" destId="{AF63CFC0-60B3-43D7-B3A5-7C227B6E5F1B}" srcOrd="4" destOrd="0" presId="urn:microsoft.com/office/officeart/2005/8/layout/pyramid2"/>
    <dgm:cxn modelId="{E411EC8F-CAF7-4BF5-BAAB-FE5F55A70A3D}" type="presParOf" srcId="{D3C4FD9B-A8AA-43D7-A2F0-78CA6F222D6C}" destId="{925BD1CE-4A64-459F-99AC-15F09D16A35D}" srcOrd="5" destOrd="0" presId="urn:microsoft.com/office/officeart/2005/8/layout/pyramid2"/>
    <dgm:cxn modelId="{E1E71B8C-8281-4015-BA9C-7E450C8F75AD}" type="presParOf" srcId="{D3C4FD9B-A8AA-43D7-A2F0-78CA6F222D6C}" destId="{99BDFD72-793D-47D7-B86B-0D92E37D7E0D}" srcOrd="6" destOrd="0" presId="urn:microsoft.com/office/officeart/2005/8/layout/pyramid2"/>
    <dgm:cxn modelId="{F427A29B-547E-42F4-B2F0-F43FAEC9D73F}" type="presParOf" srcId="{D3C4FD9B-A8AA-43D7-A2F0-78CA6F222D6C}" destId="{8849EF59-0E23-4FC3-B191-A8B3649353C3}" srcOrd="7" destOrd="0" presId="urn:microsoft.com/office/officeart/2005/8/layout/pyramid2"/>
    <dgm:cxn modelId="{84E18E85-8849-42CE-B038-B3869098821F}" type="presParOf" srcId="{D3C4FD9B-A8AA-43D7-A2F0-78CA6F222D6C}" destId="{31ACAB9B-E865-43FD-B999-F2BC91AF83AF}" srcOrd="8" destOrd="0" presId="urn:microsoft.com/office/officeart/2005/8/layout/pyramid2"/>
    <dgm:cxn modelId="{3D02A2F3-E512-4366-A98D-FC0E649D5EBB}" type="presParOf" srcId="{D3C4FD9B-A8AA-43D7-A2F0-78CA6F222D6C}" destId="{EFDAC188-6997-4FD7-A34F-B302AACBD091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6556B5-1869-49CC-8F3A-8DB96C56FC6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1E81D9F7-7738-4100-A62B-F08833E2740F}">
      <dgm:prSet phldrT="[Текст]"/>
      <dgm:spPr/>
      <dgm:t>
        <a:bodyPr/>
        <a:lstStyle/>
        <a:p>
          <a:r>
            <a:rPr lang="ru-RU" dirty="0" smtClean="0"/>
            <a:t>Знания</a:t>
          </a:r>
          <a:r>
            <a:rPr lang="ru-RU" dirty="0"/>
            <a:t>, умения, установки для развития любой </a:t>
          </a:r>
          <a:r>
            <a:rPr lang="ru-RU" dirty="0" smtClean="0"/>
            <a:t>одарённости</a:t>
          </a:r>
          <a:endParaRPr lang="ru-RU" dirty="0"/>
        </a:p>
      </dgm:t>
    </dgm:pt>
    <dgm:pt modelId="{80806DE8-4364-4E75-AB45-CB7DC7D536B3}" type="parTrans" cxnId="{66916423-91E3-404A-A7E8-D236FE6F16A4}">
      <dgm:prSet/>
      <dgm:spPr/>
      <dgm:t>
        <a:bodyPr/>
        <a:lstStyle/>
        <a:p>
          <a:endParaRPr lang="ru-RU"/>
        </a:p>
      </dgm:t>
    </dgm:pt>
    <dgm:pt modelId="{88892239-D644-40FD-B891-A4C7C8BBC164}" type="sibTrans" cxnId="{66916423-91E3-404A-A7E8-D236FE6F16A4}">
      <dgm:prSet/>
      <dgm:spPr/>
      <dgm:t>
        <a:bodyPr/>
        <a:lstStyle/>
        <a:p>
          <a:endParaRPr lang="ru-RU"/>
        </a:p>
      </dgm:t>
    </dgm:pt>
    <dgm:pt modelId="{56C18962-FAC3-4144-8062-BE5CDCF6F475}">
      <dgm:prSet phldrT="[Текст]"/>
      <dgm:spPr/>
      <dgm:t>
        <a:bodyPr/>
        <a:lstStyle/>
        <a:p>
          <a:r>
            <a:rPr lang="ru-RU" dirty="0" smtClean="0"/>
            <a:t>Личностные </a:t>
          </a:r>
          <a:r>
            <a:rPr lang="ru-RU" dirty="0"/>
            <a:t>характеристики, знания, умения и установки, необходимые для всех учителей, кто стимулирует раскрытие и развитие каждого </a:t>
          </a:r>
          <a:r>
            <a:rPr lang="ru-RU" dirty="0" smtClean="0"/>
            <a:t>ребёнка </a:t>
          </a:r>
          <a:r>
            <a:rPr lang="ru-RU" dirty="0"/>
            <a:t>(</a:t>
          </a:r>
          <a:r>
            <a:rPr lang="ru-RU" dirty="0" err="1"/>
            <a:t>фасилитация</a:t>
          </a:r>
          <a:r>
            <a:rPr lang="ru-RU" dirty="0"/>
            <a:t>)</a:t>
          </a:r>
        </a:p>
      </dgm:t>
    </dgm:pt>
    <dgm:pt modelId="{C587C201-3066-4904-9EDE-693815DED449}" type="parTrans" cxnId="{87956FF6-6162-4E1D-A63F-66E74CF70BDF}">
      <dgm:prSet/>
      <dgm:spPr/>
      <dgm:t>
        <a:bodyPr/>
        <a:lstStyle/>
        <a:p>
          <a:endParaRPr lang="ru-RU"/>
        </a:p>
      </dgm:t>
    </dgm:pt>
    <dgm:pt modelId="{7761A0C4-B715-4A7B-AFD2-726BA728DB89}" type="sibTrans" cxnId="{87956FF6-6162-4E1D-A63F-66E74CF70BDF}">
      <dgm:prSet/>
      <dgm:spPr/>
      <dgm:t>
        <a:bodyPr/>
        <a:lstStyle/>
        <a:p>
          <a:endParaRPr lang="ru-RU"/>
        </a:p>
      </dgm:t>
    </dgm:pt>
    <dgm:pt modelId="{42B2BB4B-273A-4CA8-8CCA-478DFC565B9C}">
      <dgm:prSet/>
      <dgm:spPr/>
      <dgm:t>
        <a:bodyPr/>
        <a:lstStyle/>
        <a:p>
          <a:r>
            <a:rPr lang="ru-RU" dirty="0" smtClean="0"/>
            <a:t>Знания</a:t>
          </a:r>
          <a:r>
            <a:rPr lang="ru-RU" dirty="0"/>
            <a:t>, умения, установки, необходимые для развития </a:t>
          </a:r>
          <a:r>
            <a:rPr lang="ru-RU" dirty="0" smtClean="0"/>
            <a:t>одарённости определённого </a:t>
          </a:r>
          <a:r>
            <a:rPr lang="ru-RU" dirty="0"/>
            <a:t>вида</a:t>
          </a:r>
        </a:p>
      </dgm:t>
    </dgm:pt>
    <dgm:pt modelId="{C0D84942-74F4-422A-8B99-3627FCA0A324}" type="parTrans" cxnId="{BD7D039A-6ED6-4FC6-B25C-15CA8AE33CC9}">
      <dgm:prSet/>
      <dgm:spPr/>
      <dgm:t>
        <a:bodyPr/>
        <a:lstStyle/>
        <a:p>
          <a:endParaRPr lang="ru-RU"/>
        </a:p>
      </dgm:t>
    </dgm:pt>
    <dgm:pt modelId="{D0954F44-E4F9-4382-87EC-D2451EF451E1}" type="sibTrans" cxnId="{BD7D039A-6ED6-4FC6-B25C-15CA8AE33CC9}">
      <dgm:prSet/>
      <dgm:spPr/>
      <dgm:t>
        <a:bodyPr/>
        <a:lstStyle/>
        <a:p>
          <a:endParaRPr lang="ru-RU"/>
        </a:p>
      </dgm:t>
    </dgm:pt>
    <dgm:pt modelId="{612F96D1-E31C-474F-B1B2-E296871D6F0F}" type="pres">
      <dgm:prSet presAssocID="{5F6556B5-1869-49CC-8F3A-8DB96C56FC60}" presName="compositeShape" presStyleCnt="0">
        <dgm:presLayoutVars>
          <dgm:dir/>
          <dgm:resizeHandles/>
        </dgm:presLayoutVars>
      </dgm:prSet>
      <dgm:spPr/>
    </dgm:pt>
    <dgm:pt modelId="{4B80D5F0-87A8-480E-8769-6A584D3A7DB0}" type="pres">
      <dgm:prSet presAssocID="{5F6556B5-1869-49CC-8F3A-8DB96C56FC60}" presName="pyramid" presStyleLbl="node1" presStyleIdx="0" presStyleCnt="1" custLinFactNeighborX="-222" custLinFactNeighborY="2221"/>
      <dgm:spPr/>
    </dgm:pt>
    <dgm:pt modelId="{D3C4FD9B-A8AA-43D7-A2F0-78CA6F222D6C}" type="pres">
      <dgm:prSet presAssocID="{5F6556B5-1869-49CC-8F3A-8DB96C56FC60}" presName="theList" presStyleCnt="0"/>
      <dgm:spPr/>
    </dgm:pt>
    <dgm:pt modelId="{943F0265-39D4-45D5-83EC-E2241AD50846}" type="pres">
      <dgm:prSet presAssocID="{42B2BB4B-273A-4CA8-8CCA-478DFC565B9C}" presName="aNode" presStyleLbl="fgAcc1" presStyleIdx="0" presStyleCnt="3" custScaleX="155372" custLinFactY="-3129" custLinFactNeighborX="48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BB184-8166-4E7A-BDED-B6E9EBFDDDA5}" type="pres">
      <dgm:prSet presAssocID="{42B2BB4B-273A-4CA8-8CCA-478DFC565B9C}" presName="aSpace" presStyleCnt="0"/>
      <dgm:spPr/>
    </dgm:pt>
    <dgm:pt modelId="{99BDFD72-793D-47D7-B86B-0D92E37D7E0D}" type="pres">
      <dgm:prSet presAssocID="{1E81D9F7-7738-4100-A62B-F08833E2740F}" presName="aNode" presStyleLbl="fgAcc1" presStyleIdx="1" presStyleCnt="3" custScaleX="160257" custLinFactY="10689" custLinFactNeighborX="97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9EF59-0E23-4FC3-B191-A8B3649353C3}" type="pres">
      <dgm:prSet presAssocID="{1E81D9F7-7738-4100-A62B-F08833E2740F}" presName="aSpace" presStyleCnt="0"/>
      <dgm:spPr/>
    </dgm:pt>
    <dgm:pt modelId="{31ACAB9B-E865-43FD-B999-F2BC91AF83AF}" type="pres">
      <dgm:prSet presAssocID="{56C18962-FAC3-4144-8062-BE5CDCF6F475}" presName="aNode" presStyleLbl="fgAcc1" presStyleIdx="2" presStyleCnt="3" custScaleX="165812" custLinFactY="6787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AC188-6997-4FD7-A34F-B302AACBD091}" type="pres">
      <dgm:prSet presAssocID="{56C18962-FAC3-4144-8062-BE5CDCF6F475}" presName="aSpace" presStyleCnt="0"/>
      <dgm:spPr/>
    </dgm:pt>
  </dgm:ptLst>
  <dgm:cxnLst>
    <dgm:cxn modelId="{B9133C28-B446-477D-9967-660E017C30AE}" type="presOf" srcId="{42B2BB4B-273A-4CA8-8CCA-478DFC565B9C}" destId="{943F0265-39D4-45D5-83EC-E2241AD50846}" srcOrd="0" destOrd="0" presId="urn:microsoft.com/office/officeart/2005/8/layout/pyramid2"/>
    <dgm:cxn modelId="{66916423-91E3-404A-A7E8-D236FE6F16A4}" srcId="{5F6556B5-1869-49CC-8F3A-8DB96C56FC60}" destId="{1E81D9F7-7738-4100-A62B-F08833E2740F}" srcOrd="1" destOrd="0" parTransId="{80806DE8-4364-4E75-AB45-CB7DC7D536B3}" sibTransId="{88892239-D644-40FD-B891-A4C7C8BBC164}"/>
    <dgm:cxn modelId="{4BE92C26-797C-4D69-9D88-1B6CFC93F756}" type="presOf" srcId="{56C18962-FAC3-4144-8062-BE5CDCF6F475}" destId="{31ACAB9B-E865-43FD-B999-F2BC91AF83AF}" srcOrd="0" destOrd="0" presId="urn:microsoft.com/office/officeart/2005/8/layout/pyramid2"/>
    <dgm:cxn modelId="{ECA6CA83-7CBC-4AB3-9E60-41C0CE905837}" type="presOf" srcId="{5F6556B5-1869-49CC-8F3A-8DB96C56FC60}" destId="{612F96D1-E31C-474F-B1B2-E296871D6F0F}" srcOrd="0" destOrd="0" presId="urn:microsoft.com/office/officeart/2005/8/layout/pyramid2"/>
    <dgm:cxn modelId="{BD7D039A-6ED6-4FC6-B25C-15CA8AE33CC9}" srcId="{5F6556B5-1869-49CC-8F3A-8DB96C56FC60}" destId="{42B2BB4B-273A-4CA8-8CCA-478DFC565B9C}" srcOrd="0" destOrd="0" parTransId="{C0D84942-74F4-422A-8B99-3627FCA0A324}" sibTransId="{D0954F44-E4F9-4382-87EC-D2451EF451E1}"/>
    <dgm:cxn modelId="{87956FF6-6162-4E1D-A63F-66E74CF70BDF}" srcId="{5F6556B5-1869-49CC-8F3A-8DB96C56FC60}" destId="{56C18962-FAC3-4144-8062-BE5CDCF6F475}" srcOrd="2" destOrd="0" parTransId="{C587C201-3066-4904-9EDE-693815DED449}" sibTransId="{7761A0C4-B715-4A7B-AFD2-726BA728DB89}"/>
    <dgm:cxn modelId="{EF788446-0944-4827-A210-33FE6AC4B388}" type="presOf" srcId="{1E81D9F7-7738-4100-A62B-F08833E2740F}" destId="{99BDFD72-793D-47D7-B86B-0D92E37D7E0D}" srcOrd="0" destOrd="0" presId="urn:microsoft.com/office/officeart/2005/8/layout/pyramid2"/>
    <dgm:cxn modelId="{D1BA2404-2DEF-4E27-918D-0E3B6CDA66C8}" type="presParOf" srcId="{612F96D1-E31C-474F-B1B2-E296871D6F0F}" destId="{4B80D5F0-87A8-480E-8769-6A584D3A7DB0}" srcOrd="0" destOrd="0" presId="urn:microsoft.com/office/officeart/2005/8/layout/pyramid2"/>
    <dgm:cxn modelId="{4E6468E9-08C1-4857-AC4C-E64CCD3D7BD4}" type="presParOf" srcId="{612F96D1-E31C-474F-B1B2-E296871D6F0F}" destId="{D3C4FD9B-A8AA-43D7-A2F0-78CA6F222D6C}" srcOrd="1" destOrd="0" presId="urn:microsoft.com/office/officeart/2005/8/layout/pyramid2"/>
    <dgm:cxn modelId="{704C636D-11DA-4E61-8D3F-7BD8D26AE9D1}" type="presParOf" srcId="{D3C4FD9B-A8AA-43D7-A2F0-78CA6F222D6C}" destId="{943F0265-39D4-45D5-83EC-E2241AD50846}" srcOrd="0" destOrd="0" presId="urn:microsoft.com/office/officeart/2005/8/layout/pyramid2"/>
    <dgm:cxn modelId="{A54BE740-CC48-42B4-A8EB-9FD8245B2085}" type="presParOf" srcId="{D3C4FD9B-A8AA-43D7-A2F0-78CA6F222D6C}" destId="{303BB184-8166-4E7A-BDED-B6E9EBFDDDA5}" srcOrd="1" destOrd="0" presId="urn:microsoft.com/office/officeart/2005/8/layout/pyramid2"/>
    <dgm:cxn modelId="{30697EC6-05A1-47DA-94DB-D4A6A46F310A}" type="presParOf" srcId="{D3C4FD9B-A8AA-43D7-A2F0-78CA6F222D6C}" destId="{99BDFD72-793D-47D7-B86B-0D92E37D7E0D}" srcOrd="2" destOrd="0" presId="urn:microsoft.com/office/officeart/2005/8/layout/pyramid2"/>
    <dgm:cxn modelId="{358C2823-81E2-4DBF-87FE-C2C0CB3AB2F1}" type="presParOf" srcId="{D3C4FD9B-A8AA-43D7-A2F0-78CA6F222D6C}" destId="{8849EF59-0E23-4FC3-B191-A8B3649353C3}" srcOrd="3" destOrd="0" presId="urn:microsoft.com/office/officeart/2005/8/layout/pyramid2"/>
    <dgm:cxn modelId="{571224A6-46A9-40FE-B6EC-3029AEA69B3F}" type="presParOf" srcId="{D3C4FD9B-A8AA-43D7-A2F0-78CA6F222D6C}" destId="{31ACAB9B-E865-43FD-B999-F2BC91AF83AF}" srcOrd="4" destOrd="0" presId="urn:microsoft.com/office/officeart/2005/8/layout/pyramid2"/>
    <dgm:cxn modelId="{DC27AA7A-0AED-4EB6-B467-B20943DB608B}" type="presParOf" srcId="{D3C4FD9B-A8AA-43D7-A2F0-78CA6F222D6C}" destId="{EFDAC188-6997-4FD7-A34F-B302AACBD09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979850-49F5-469E-9F8D-B339D4CBF8F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8ACA8E8-0C75-4E31-A5F3-E60B9C964ADF}">
      <dgm:prSet phldrT="[Текст]"/>
      <dgm:spPr/>
      <dgm:t>
        <a:bodyPr/>
        <a:lstStyle/>
        <a:p>
          <a:r>
            <a:rPr lang="ru-RU" dirty="0"/>
            <a:t>Текущий контроль</a:t>
          </a:r>
        </a:p>
      </dgm:t>
    </dgm:pt>
    <dgm:pt modelId="{3FA1D57F-DEA4-4C81-BAB6-50600253CE86}" type="parTrans" cxnId="{D1057B32-558A-4728-BC93-4B497180C0EC}">
      <dgm:prSet/>
      <dgm:spPr/>
      <dgm:t>
        <a:bodyPr/>
        <a:lstStyle/>
        <a:p>
          <a:endParaRPr lang="ru-RU"/>
        </a:p>
      </dgm:t>
    </dgm:pt>
    <dgm:pt modelId="{0736A516-FF48-464B-842B-E96D7323C087}" type="sibTrans" cxnId="{D1057B32-558A-4728-BC93-4B497180C0EC}">
      <dgm:prSet/>
      <dgm:spPr/>
      <dgm:t>
        <a:bodyPr/>
        <a:lstStyle/>
        <a:p>
          <a:endParaRPr lang="ru-RU"/>
        </a:p>
      </dgm:t>
    </dgm:pt>
    <dgm:pt modelId="{F9ABB7CF-9D86-4EAB-96B6-A9643BB7E354}">
      <dgm:prSet phldrT="[Текст]"/>
      <dgm:spPr/>
      <dgm:t>
        <a:bodyPr/>
        <a:lstStyle/>
        <a:p>
          <a:r>
            <a:rPr lang="ru-RU" dirty="0"/>
            <a:t>Тематический контроль</a:t>
          </a:r>
        </a:p>
      </dgm:t>
    </dgm:pt>
    <dgm:pt modelId="{8614AF2B-301C-4B62-B16A-5516B68A4275}" type="parTrans" cxnId="{3FCD3F8C-4906-446C-94D2-C00312CE11B6}">
      <dgm:prSet/>
      <dgm:spPr/>
      <dgm:t>
        <a:bodyPr/>
        <a:lstStyle/>
        <a:p>
          <a:endParaRPr lang="ru-RU"/>
        </a:p>
      </dgm:t>
    </dgm:pt>
    <dgm:pt modelId="{7793BDA2-FE50-44B1-AE03-279FD99303ED}" type="sibTrans" cxnId="{3FCD3F8C-4906-446C-94D2-C00312CE11B6}">
      <dgm:prSet/>
      <dgm:spPr/>
      <dgm:t>
        <a:bodyPr/>
        <a:lstStyle/>
        <a:p>
          <a:endParaRPr lang="ru-RU"/>
        </a:p>
      </dgm:t>
    </dgm:pt>
    <dgm:pt modelId="{51081281-BC4F-45DD-8F1C-E15B5D68C7AC}">
      <dgm:prSet phldrT="[Текст]"/>
      <dgm:spPr/>
      <dgm:t>
        <a:bodyPr/>
        <a:lstStyle/>
        <a:p>
          <a:r>
            <a:rPr lang="ru-RU" dirty="0"/>
            <a:t>Итоговый контроль</a:t>
          </a:r>
        </a:p>
      </dgm:t>
    </dgm:pt>
    <dgm:pt modelId="{C941C549-43E8-488C-9448-AB519F72EEDA}" type="parTrans" cxnId="{28DAE40D-5BB9-4D89-AE01-889AB705B23B}">
      <dgm:prSet/>
      <dgm:spPr/>
      <dgm:t>
        <a:bodyPr/>
        <a:lstStyle/>
        <a:p>
          <a:endParaRPr lang="ru-RU"/>
        </a:p>
      </dgm:t>
    </dgm:pt>
    <dgm:pt modelId="{A6A2B3BB-6FDB-4126-B115-F39A2388224F}" type="sibTrans" cxnId="{28DAE40D-5BB9-4D89-AE01-889AB705B23B}">
      <dgm:prSet/>
      <dgm:spPr/>
      <dgm:t>
        <a:bodyPr/>
        <a:lstStyle/>
        <a:p>
          <a:endParaRPr lang="ru-RU"/>
        </a:p>
      </dgm:t>
    </dgm:pt>
    <dgm:pt modelId="{58FB569F-35E9-49D6-AE47-F0007DC6502F}">
      <dgm:prSet/>
      <dgm:spPr/>
      <dgm:t>
        <a:bodyPr/>
        <a:lstStyle/>
        <a:p>
          <a:r>
            <a:rPr lang="ru-RU" dirty="0"/>
            <a:t>Предварительный контроль</a:t>
          </a:r>
        </a:p>
      </dgm:t>
    </dgm:pt>
    <dgm:pt modelId="{188844B2-FA72-41C6-9682-28AD4A78467D}" type="parTrans" cxnId="{7ABB9BFA-785C-457F-8184-A516AE656D46}">
      <dgm:prSet/>
      <dgm:spPr/>
      <dgm:t>
        <a:bodyPr/>
        <a:lstStyle/>
        <a:p>
          <a:endParaRPr lang="ru-RU"/>
        </a:p>
      </dgm:t>
    </dgm:pt>
    <dgm:pt modelId="{9CF6F05D-235A-4A76-8578-B6DE0BDE6702}" type="sibTrans" cxnId="{7ABB9BFA-785C-457F-8184-A516AE656D46}">
      <dgm:prSet/>
      <dgm:spPr/>
      <dgm:t>
        <a:bodyPr/>
        <a:lstStyle/>
        <a:p>
          <a:endParaRPr lang="ru-RU"/>
        </a:p>
      </dgm:t>
    </dgm:pt>
    <dgm:pt modelId="{C07FF4E2-C7E6-42FF-8A33-90ACF98ED0A6}" type="pres">
      <dgm:prSet presAssocID="{A5979850-49F5-469E-9F8D-B339D4CBF8FE}" presName="CompostProcess" presStyleCnt="0">
        <dgm:presLayoutVars>
          <dgm:dir/>
          <dgm:resizeHandles val="exact"/>
        </dgm:presLayoutVars>
      </dgm:prSet>
      <dgm:spPr/>
    </dgm:pt>
    <dgm:pt modelId="{7C718065-188C-45AA-9142-D6363585A7F7}" type="pres">
      <dgm:prSet presAssocID="{A5979850-49F5-469E-9F8D-B339D4CBF8FE}" presName="arrow" presStyleLbl="bgShp" presStyleIdx="0" presStyleCnt="1"/>
      <dgm:spPr/>
    </dgm:pt>
    <dgm:pt modelId="{F355E692-E2EE-4DE1-A531-FD1247E98072}" type="pres">
      <dgm:prSet presAssocID="{A5979850-49F5-469E-9F8D-B339D4CBF8FE}" presName="linearProcess" presStyleCnt="0"/>
      <dgm:spPr/>
    </dgm:pt>
    <dgm:pt modelId="{29C24FD1-DEEB-4E2C-8D97-36A7F4EA89D6}" type="pres">
      <dgm:prSet presAssocID="{58FB569F-35E9-49D6-AE47-F0007DC6502F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0CE81-21D3-43C3-93E4-161561274E0C}" type="pres">
      <dgm:prSet presAssocID="{9CF6F05D-235A-4A76-8578-B6DE0BDE6702}" presName="sibTrans" presStyleCnt="0"/>
      <dgm:spPr/>
    </dgm:pt>
    <dgm:pt modelId="{A927AAFE-B7DB-4622-9739-FBA20F79AEC5}" type="pres">
      <dgm:prSet presAssocID="{58ACA8E8-0C75-4E31-A5F3-E60B9C964AD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CA059-0C89-44C1-9A98-F0BDBB6BB688}" type="pres">
      <dgm:prSet presAssocID="{0736A516-FF48-464B-842B-E96D7323C087}" presName="sibTrans" presStyleCnt="0"/>
      <dgm:spPr/>
    </dgm:pt>
    <dgm:pt modelId="{73D40E96-5EE0-4173-BDF7-87A8262B6338}" type="pres">
      <dgm:prSet presAssocID="{F9ABB7CF-9D86-4EAB-96B6-A9643BB7E354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FCB1D-55DD-46D4-82D4-9D2C98AFE98E}" type="pres">
      <dgm:prSet presAssocID="{7793BDA2-FE50-44B1-AE03-279FD99303ED}" presName="sibTrans" presStyleCnt="0"/>
      <dgm:spPr/>
    </dgm:pt>
    <dgm:pt modelId="{FD36A100-D377-4F36-ACD8-03D78870CA88}" type="pres">
      <dgm:prSet presAssocID="{51081281-BC4F-45DD-8F1C-E15B5D68C7AC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2FCD44-15AC-4C35-A2A3-4748D0EC20FC}" type="presOf" srcId="{A5979850-49F5-469E-9F8D-B339D4CBF8FE}" destId="{C07FF4E2-C7E6-42FF-8A33-90ACF98ED0A6}" srcOrd="0" destOrd="0" presId="urn:microsoft.com/office/officeart/2005/8/layout/hProcess9"/>
    <dgm:cxn modelId="{3FCD3F8C-4906-446C-94D2-C00312CE11B6}" srcId="{A5979850-49F5-469E-9F8D-B339D4CBF8FE}" destId="{F9ABB7CF-9D86-4EAB-96B6-A9643BB7E354}" srcOrd="2" destOrd="0" parTransId="{8614AF2B-301C-4B62-B16A-5516B68A4275}" sibTransId="{7793BDA2-FE50-44B1-AE03-279FD99303ED}"/>
    <dgm:cxn modelId="{7ABB9BFA-785C-457F-8184-A516AE656D46}" srcId="{A5979850-49F5-469E-9F8D-B339D4CBF8FE}" destId="{58FB569F-35E9-49D6-AE47-F0007DC6502F}" srcOrd="0" destOrd="0" parTransId="{188844B2-FA72-41C6-9682-28AD4A78467D}" sibTransId="{9CF6F05D-235A-4A76-8578-B6DE0BDE6702}"/>
    <dgm:cxn modelId="{4A5B1FF3-3DF6-49DC-BF9F-0F7EDCB92F98}" type="presOf" srcId="{F9ABB7CF-9D86-4EAB-96B6-A9643BB7E354}" destId="{73D40E96-5EE0-4173-BDF7-87A8262B6338}" srcOrd="0" destOrd="0" presId="urn:microsoft.com/office/officeart/2005/8/layout/hProcess9"/>
    <dgm:cxn modelId="{07F38352-FDD8-4432-9B84-2C8009F851AF}" type="presOf" srcId="{58FB569F-35E9-49D6-AE47-F0007DC6502F}" destId="{29C24FD1-DEEB-4E2C-8D97-36A7F4EA89D6}" srcOrd="0" destOrd="0" presId="urn:microsoft.com/office/officeart/2005/8/layout/hProcess9"/>
    <dgm:cxn modelId="{41CA033D-94A4-46B4-A20B-D0F76677EFAA}" type="presOf" srcId="{58ACA8E8-0C75-4E31-A5F3-E60B9C964ADF}" destId="{A927AAFE-B7DB-4622-9739-FBA20F79AEC5}" srcOrd="0" destOrd="0" presId="urn:microsoft.com/office/officeart/2005/8/layout/hProcess9"/>
    <dgm:cxn modelId="{F8BFBA74-F5A8-4565-ACF6-DD7A7A860446}" type="presOf" srcId="{51081281-BC4F-45DD-8F1C-E15B5D68C7AC}" destId="{FD36A100-D377-4F36-ACD8-03D78870CA88}" srcOrd="0" destOrd="0" presId="urn:microsoft.com/office/officeart/2005/8/layout/hProcess9"/>
    <dgm:cxn modelId="{28DAE40D-5BB9-4D89-AE01-889AB705B23B}" srcId="{A5979850-49F5-469E-9F8D-B339D4CBF8FE}" destId="{51081281-BC4F-45DD-8F1C-E15B5D68C7AC}" srcOrd="3" destOrd="0" parTransId="{C941C549-43E8-488C-9448-AB519F72EEDA}" sibTransId="{A6A2B3BB-6FDB-4126-B115-F39A2388224F}"/>
    <dgm:cxn modelId="{D1057B32-558A-4728-BC93-4B497180C0EC}" srcId="{A5979850-49F5-469E-9F8D-B339D4CBF8FE}" destId="{58ACA8E8-0C75-4E31-A5F3-E60B9C964ADF}" srcOrd="1" destOrd="0" parTransId="{3FA1D57F-DEA4-4C81-BAB6-50600253CE86}" sibTransId="{0736A516-FF48-464B-842B-E96D7323C087}"/>
    <dgm:cxn modelId="{8F1B6DFE-17C4-4BD9-BEC2-C71B7982EB8C}" type="presParOf" srcId="{C07FF4E2-C7E6-42FF-8A33-90ACF98ED0A6}" destId="{7C718065-188C-45AA-9142-D6363585A7F7}" srcOrd="0" destOrd="0" presId="urn:microsoft.com/office/officeart/2005/8/layout/hProcess9"/>
    <dgm:cxn modelId="{22813705-D76D-468A-A0C5-CF76F1DBE09B}" type="presParOf" srcId="{C07FF4E2-C7E6-42FF-8A33-90ACF98ED0A6}" destId="{F355E692-E2EE-4DE1-A531-FD1247E98072}" srcOrd="1" destOrd="0" presId="urn:microsoft.com/office/officeart/2005/8/layout/hProcess9"/>
    <dgm:cxn modelId="{D91EC8A4-F700-469A-B3C8-6798284C7266}" type="presParOf" srcId="{F355E692-E2EE-4DE1-A531-FD1247E98072}" destId="{29C24FD1-DEEB-4E2C-8D97-36A7F4EA89D6}" srcOrd="0" destOrd="0" presId="urn:microsoft.com/office/officeart/2005/8/layout/hProcess9"/>
    <dgm:cxn modelId="{356A359D-CA2E-4353-818A-C13CD2A7D8BF}" type="presParOf" srcId="{F355E692-E2EE-4DE1-A531-FD1247E98072}" destId="{EAC0CE81-21D3-43C3-93E4-161561274E0C}" srcOrd="1" destOrd="0" presId="urn:microsoft.com/office/officeart/2005/8/layout/hProcess9"/>
    <dgm:cxn modelId="{AA5D7FE7-E55A-4A5F-B748-87519AD2CEA5}" type="presParOf" srcId="{F355E692-E2EE-4DE1-A531-FD1247E98072}" destId="{A927AAFE-B7DB-4622-9739-FBA20F79AEC5}" srcOrd="2" destOrd="0" presId="urn:microsoft.com/office/officeart/2005/8/layout/hProcess9"/>
    <dgm:cxn modelId="{82DE030F-DCB1-4F18-9859-69B0EC925A95}" type="presParOf" srcId="{F355E692-E2EE-4DE1-A531-FD1247E98072}" destId="{DE0CA059-0C89-44C1-9A98-F0BDBB6BB688}" srcOrd="3" destOrd="0" presId="urn:microsoft.com/office/officeart/2005/8/layout/hProcess9"/>
    <dgm:cxn modelId="{44BFA586-17ED-48B8-8717-7CEAACE88069}" type="presParOf" srcId="{F355E692-E2EE-4DE1-A531-FD1247E98072}" destId="{73D40E96-5EE0-4173-BDF7-87A8262B6338}" srcOrd="4" destOrd="0" presId="urn:microsoft.com/office/officeart/2005/8/layout/hProcess9"/>
    <dgm:cxn modelId="{3B5AC92F-D37C-4D13-B069-EA5F59AB0EE9}" type="presParOf" srcId="{F355E692-E2EE-4DE1-A531-FD1247E98072}" destId="{277FCB1D-55DD-46D4-82D4-9D2C98AFE98E}" srcOrd="5" destOrd="0" presId="urn:microsoft.com/office/officeart/2005/8/layout/hProcess9"/>
    <dgm:cxn modelId="{C27FD72A-B5ED-496D-93E1-3482890BBAA0}" type="presParOf" srcId="{F355E692-E2EE-4DE1-A531-FD1247E98072}" destId="{FD36A100-D377-4F36-ACD8-03D78870CA8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0D5F0-87A8-480E-8769-6A584D3A7DB0}">
      <dsp:nvSpPr>
        <dsp:cNvPr id="0" name=""/>
        <dsp:cNvSpPr/>
      </dsp:nvSpPr>
      <dsp:spPr>
        <a:xfrm>
          <a:off x="1316123" y="0"/>
          <a:ext cx="3000375" cy="300037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F8923-6D52-4646-AC46-57154E6DF8EA}">
      <dsp:nvSpPr>
        <dsp:cNvPr id="0" name=""/>
        <dsp:cNvSpPr/>
      </dsp:nvSpPr>
      <dsp:spPr>
        <a:xfrm>
          <a:off x="2803917" y="52680"/>
          <a:ext cx="1950243" cy="4266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Международный</a:t>
          </a:r>
        </a:p>
      </dsp:txBody>
      <dsp:txXfrm>
        <a:off x="2824743" y="73506"/>
        <a:ext cx="1908591" cy="384963"/>
      </dsp:txXfrm>
    </dsp:sp>
    <dsp:sp modelId="{943F0265-39D4-45D5-83EC-E2241AD50846}">
      <dsp:nvSpPr>
        <dsp:cNvPr id="0" name=""/>
        <dsp:cNvSpPr/>
      </dsp:nvSpPr>
      <dsp:spPr>
        <a:xfrm>
          <a:off x="2832489" y="713597"/>
          <a:ext cx="1950243" cy="4266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Государственный</a:t>
          </a:r>
        </a:p>
      </dsp:txBody>
      <dsp:txXfrm>
        <a:off x="2853315" y="734423"/>
        <a:ext cx="1908591" cy="384963"/>
      </dsp:txXfrm>
    </dsp:sp>
    <dsp:sp modelId="{AF63CFC0-60B3-43D7-B3A5-7C227B6E5F1B}">
      <dsp:nvSpPr>
        <dsp:cNvPr id="0" name=""/>
        <dsp:cNvSpPr/>
      </dsp:nvSpPr>
      <dsp:spPr>
        <a:xfrm>
          <a:off x="2822971" y="1384041"/>
          <a:ext cx="1950243" cy="4266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Областной</a:t>
          </a:r>
        </a:p>
      </dsp:txBody>
      <dsp:txXfrm>
        <a:off x="2843797" y="1404867"/>
        <a:ext cx="1908591" cy="384963"/>
      </dsp:txXfrm>
    </dsp:sp>
    <dsp:sp modelId="{99BDFD72-793D-47D7-B86B-0D92E37D7E0D}">
      <dsp:nvSpPr>
        <dsp:cNvPr id="0" name=""/>
        <dsp:cNvSpPr/>
      </dsp:nvSpPr>
      <dsp:spPr>
        <a:xfrm>
          <a:off x="2842025" y="1959234"/>
          <a:ext cx="1950243" cy="4266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Районный</a:t>
          </a:r>
        </a:p>
      </dsp:txBody>
      <dsp:txXfrm>
        <a:off x="2862851" y="1980060"/>
        <a:ext cx="1908591" cy="384963"/>
      </dsp:txXfrm>
    </dsp:sp>
    <dsp:sp modelId="{31ACAB9B-E865-43FD-B999-F2BC91AF83AF}">
      <dsp:nvSpPr>
        <dsp:cNvPr id="0" name=""/>
        <dsp:cNvSpPr/>
      </dsp:nvSpPr>
      <dsp:spPr>
        <a:xfrm>
          <a:off x="2822971" y="2563002"/>
          <a:ext cx="1950243" cy="4266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Учреждение образования</a:t>
          </a:r>
        </a:p>
      </dsp:txBody>
      <dsp:txXfrm>
        <a:off x="2843797" y="2583828"/>
        <a:ext cx="1908591" cy="3849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0D5F0-87A8-480E-8769-6A584D3A7DB0}">
      <dsp:nvSpPr>
        <dsp:cNvPr id="0" name=""/>
        <dsp:cNvSpPr/>
      </dsp:nvSpPr>
      <dsp:spPr>
        <a:xfrm>
          <a:off x="995249" y="0"/>
          <a:ext cx="3000375" cy="300037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F0265-39D4-45D5-83EC-E2241AD50846}">
      <dsp:nvSpPr>
        <dsp:cNvPr id="0" name=""/>
        <dsp:cNvSpPr/>
      </dsp:nvSpPr>
      <dsp:spPr>
        <a:xfrm>
          <a:off x="1971670" y="190644"/>
          <a:ext cx="3030132" cy="7102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Знания</a:t>
          </a:r>
          <a:r>
            <a:rPr lang="ru-RU" sz="1000" kern="1200" dirty="0"/>
            <a:t>, умения, установки, необходимые для развития </a:t>
          </a:r>
          <a:r>
            <a:rPr lang="ru-RU" sz="1000" kern="1200" dirty="0" smtClean="0"/>
            <a:t>одарённости определённого </a:t>
          </a:r>
          <a:r>
            <a:rPr lang="ru-RU" sz="1000" kern="1200" dirty="0"/>
            <a:t>вида</a:t>
          </a:r>
        </a:p>
      </dsp:txBody>
      <dsp:txXfrm>
        <a:off x="2006341" y="225315"/>
        <a:ext cx="2960790" cy="640903"/>
      </dsp:txXfrm>
    </dsp:sp>
    <dsp:sp modelId="{99BDFD72-793D-47D7-B86B-0D92E37D7E0D}">
      <dsp:nvSpPr>
        <dsp:cNvPr id="0" name=""/>
        <dsp:cNvSpPr/>
      </dsp:nvSpPr>
      <dsp:spPr>
        <a:xfrm>
          <a:off x="1933572" y="1265373"/>
          <a:ext cx="3125402" cy="7102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Знания</a:t>
          </a:r>
          <a:r>
            <a:rPr lang="ru-RU" sz="1000" kern="1200" dirty="0"/>
            <a:t>, умения, установки для развития любой </a:t>
          </a:r>
          <a:r>
            <a:rPr lang="ru-RU" sz="1000" kern="1200" dirty="0" smtClean="0"/>
            <a:t>одарённости</a:t>
          </a:r>
          <a:endParaRPr lang="ru-RU" sz="1000" kern="1200" dirty="0"/>
        </a:p>
      </dsp:txBody>
      <dsp:txXfrm>
        <a:off x="1968243" y="1300044"/>
        <a:ext cx="3056060" cy="640903"/>
      </dsp:txXfrm>
    </dsp:sp>
    <dsp:sp modelId="{31ACAB9B-E865-43FD-B999-F2BC91AF83AF}">
      <dsp:nvSpPr>
        <dsp:cNvPr id="0" name=""/>
        <dsp:cNvSpPr/>
      </dsp:nvSpPr>
      <dsp:spPr>
        <a:xfrm>
          <a:off x="1860351" y="2290129"/>
          <a:ext cx="3233738" cy="7102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Личностные </a:t>
          </a:r>
          <a:r>
            <a:rPr lang="ru-RU" sz="1000" kern="1200" dirty="0"/>
            <a:t>характеристики, знания, умения и установки, необходимые для всех учителей, кто стимулирует раскрытие и развитие каждого </a:t>
          </a:r>
          <a:r>
            <a:rPr lang="ru-RU" sz="1000" kern="1200" dirty="0" smtClean="0"/>
            <a:t>ребёнка </a:t>
          </a:r>
          <a:r>
            <a:rPr lang="ru-RU" sz="1000" kern="1200" dirty="0"/>
            <a:t>(</a:t>
          </a:r>
          <a:r>
            <a:rPr lang="ru-RU" sz="1000" kern="1200" dirty="0" err="1"/>
            <a:t>фасилитация</a:t>
          </a:r>
          <a:r>
            <a:rPr lang="ru-RU" sz="1000" kern="1200" dirty="0"/>
            <a:t>)</a:t>
          </a:r>
        </a:p>
      </dsp:txBody>
      <dsp:txXfrm>
        <a:off x="1895022" y="2324800"/>
        <a:ext cx="3164396" cy="6409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702AD-3DFE-4CDA-9126-E7ACCC55879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D59BA-81AF-4926-A7CC-B5861BD42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23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592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446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376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446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446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792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616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86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462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686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79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3048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861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4355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177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4770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129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4465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4465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791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3048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2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6168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283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283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6168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7929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4355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4621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9802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9802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9802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686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4465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861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177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177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177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861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6867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177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177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17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616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28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376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446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44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50299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25012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15069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214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6820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22668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2317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77522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67855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48004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54193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3A9A6-A7C6-4281-A39F-5DC6615D86C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F8C33-7088-481A-939B-C850E0D4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3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2 3"/>
          <p:cNvSpPr/>
          <p:nvPr/>
        </p:nvSpPr>
        <p:spPr>
          <a:xfrm rot="20374718">
            <a:off x="-637503" y="-222743"/>
            <a:ext cx="9132278" cy="536623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e-BY" sz="2800" b="1" dirty="0">
              <a:solidFill>
                <a:srgbClr val="5300A6"/>
              </a:solidFill>
            </a:endParaRPr>
          </a:p>
          <a:p>
            <a:r>
              <a:rPr lang="be-BY" sz="2800" b="1" dirty="0" smtClean="0">
                <a:solidFill>
                  <a:srgbClr val="5300A6"/>
                </a:solidFill>
              </a:rPr>
              <a:t>Особенности  </a:t>
            </a:r>
            <a:r>
              <a:rPr lang="be-BY" sz="2800" b="1" dirty="0" smtClean="0">
                <a:solidFill>
                  <a:srgbClr val="5300A6"/>
                </a:solidFill>
              </a:rPr>
              <a:t>работы</a:t>
            </a:r>
          </a:p>
          <a:p>
            <a:r>
              <a:rPr lang="be-BY" sz="2800" b="1" dirty="0" smtClean="0">
                <a:solidFill>
                  <a:srgbClr val="5300A6"/>
                </a:solidFill>
              </a:rPr>
              <a:t> с интеллектуально</a:t>
            </a:r>
          </a:p>
          <a:p>
            <a:r>
              <a:rPr lang="be-BY" sz="2800" b="1" dirty="0" smtClean="0">
                <a:solidFill>
                  <a:srgbClr val="5300A6"/>
                </a:solidFill>
              </a:rPr>
              <a:t>одарёнными </a:t>
            </a:r>
            <a:r>
              <a:rPr lang="be-BY" sz="2800" b="1" dirty="0">
                <a:solidFill>
                  <a:srgbClr val="5300A6"/>
                </a:solidFill>
              </a:rPr>
              <a:t>учащимися </a:t>
            </a:r>
          </a:p>
        </p:txBody>
      </p:sp>
      <p:pic>
        <p:nvPicPr>
          <p:cNvPr id="6" name="Picture 2" descr="Sweet junior with book in studio Free Photo">
            <a:extLst>
              <a:ext uri="{FF2B5EF4-FFF2-40B4-BE49-F238E27FC236}">
                <a16:creationId xmlns="" xmlns:a16="http://schemas.microsoft.com/office/drawing/2014/main" id="{48E1C137-D420-4FC3-8BFF-237297DEE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32475" y="0"/>
            <a:ext cx="3311525" cy="514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Елена Борисовна\Pictures\уче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78" y="0"/>
            <a:ext cx="4161692" cy="514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991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8775" y="288000"/>
            <a:ext cx="842645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>
                <a:solidFill>
                  <a:srgbClr val="5300A6"/>
                </a:solidFill>
                <a:latin typeface="+mj-lt"/>
              </a:rPr>
              <a:t>Работа педагогов и психологов с </a:t>
            </a:r>
            <a:r>
              <a:rPr lang="ru-RU" sz="2400" dirty="0" smtClean="0">
                <a:solidFill>
                  <a:srgbClr val="5300A6"/>
                </a:solidFill>
                <a:latin typeface="+mj-lt"/>
              </a:rPr>
              <a:t>одарёнными учащимися:</a:t>
            </a:r>
            <a:endParaRPr lang="ru-RU" sz="2400" dirty="0">
              <a:solidFill>
                <a:srgbClr val="5300A6"/>
              </a:solidFill>
              <a:latin typeface="+mj-lt"/>
            </a:endParaRPr>
          </a:p>
        </p:txBody>
      </p:sp>
      <p:grpSp>
        <p:nvGrpSpPr>
          <p:cNvPr id="4" name="Группа 13"/>
          <p:cNvGrpSpPr/>
          <p:nvPr/>
        </p:nvGrpSpPr>
        <p:grpSpPr>
          <a:xfrm>
            <a:off x="358775" y="1282173"/>
            <a:ext cx="4213224" cy="984885"/>
            <a:chOff x="358775" y="1470341"/>
            <a:chExt cx="4213224" cy="990953"/>
          </a:xfrm>
        </p:grpSpPr>
        <p:sp>
          <p:nvSpPr>
            <p:cNvPr id="11" name="Овал 10"/>
            <p:cNvSpPr/>
            <p:nvPr/>
          </p:nvSpPr>
          <p:spPr>
            <a:xfrm>
              <a:off x="358775" y="1572030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</a:rPr>
                <a:t>1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98774" y="1470341"/>
              <a:ext cx="3673225" cy="990953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pPr lvl="0"/>
              <a:r>
                <a:rPr lang="ru-RU" sz="1600" dirty="0"/>
                <a:t>Индивидуальный </a:t>
              </a:r>
              <a:br>
                <a:rPr lang="ru-RU" sz="1600" dirty="0"/>
              </a:br>
              <a:r>
                <a:rPr lang="ru-RU" sz="1600" dirty="0"/>
                <a:t>и дифференцированный подход </a:t>
              </a:r>
              <a:br>
                <a:rPr lang="ru-RU" sz="1600" dirty="0"/>
              </a:br>
              <a:r>
                <a:rPr lang="ru-RU" sz="1600" dirty="0"/>
                <a:t>при организации обучения на </a:t>
              </a:r>
              <a:r>
                <a:rPr lang="ru-RU" sz="1600" dirty="0" smtClean="0"/>
                <a:t>уроке.</a:t>
              </a:r>
              <a:endParaRPr lang="ru-RU" sz="1600" dirty="0"/>
            </a:p>
          </p:txBody>
        </p:sp>
      </p:grpSp>
      <p:grpSp>
        <p:nvGrpSpPr>
          <p:cNvPr id="5" name="Группа 12"/>
          <p:cNvGrpSpPr/>
          <p:nvPr/>
        </p:nvGrpSpPr>
        <p:grpSpPr>
          <a:xfrm>
            <a:off x="368728" y="2453501"/>
            <a:ext cx="4023885" cy="540000"/>
            <a:chOff x="311017" y="2365953"/>
            <a:chExt cx="4023885" cy="479163"/>
          </a:xfrm>
        </p:grpSpPr>
        <p:sp>
          <p:nvSpPr>
            <p:cNvPr id="18" name="Овал 17"/>
            <p:cNvSpPr/>
            <p:nvPr/>
          </p:nvSpPr>
          <p:spPr>
            <a:xfrm>
              <a:off x="311017" y="2365953"/>
              <a:ext cx="540000" cy="479163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</a:rPr>
                <a:t>2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51016" y="2461071"/>
              <a:ext cx="3483886" cy="218481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pPr lvl="0"/>
              <a:r>
                <a:rPr lang="ru-RU" sz="1600" dirty="0"/>
                <a:t>Факультативные </a:t>
              </a:r>
              <a:r>
                <a:rPr lang="ru-RU" sz="1600" dirty="0" smtClean="0"/>
                <a:t>занятия.</a:t>
              </a:r>
              <a:endParaRPr lang="ru-RU" sz="1600" dirty="0"/>
            </a:p>
          </p:txBody>
        </p:sp>
      </p:grpSp>
      <p:grpSp>
        <p:nvGrpSpPr>
          <p:cNvPr id="6" name="Группа 9"/>
          <p:cNvGrpSpPr/>
          <p:nvPr/>
        </p:nvGrpSpPr>
        <p:grpSpPr>
          <a:xfrm>
            <a:off x="373279" y="4174332"/>
            <a:ext cx="4009382" cy="540000"/>
            <a:chOff x="278008" y="3255620"/>
            <a:chExt cx="4010414" cy="428039"/>
          </a:xfrm>
        </p:grpSpPr>
        <p:sp>
          <p:nvSpPr>
            <p:cNvPr id="29" name="Овал 28"/>
            <p:cNvSpPr/>
            <p:nvPr/>
          </p:nvSpPr>
          <p:spPr>
            <a:xfrm>
              <a:off x="278008" y="3255620"/>
              <a:ext cx="540000" cy="428039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</a:rPr>
                <a:t>4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03640" y="3274469"/>
              <a:ext cx="3484782" cy="390342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600" dirty="0"/>
                <a:t>Организация исследовательской </a:t>
              </a:r>
              <a:r>
                <a:rPr lang="ru-RU" sz="1600" dirty="0" smtClean="0"/>
                <a:t>деятельности.</a:t>
              </a:r>
              <a:endParaRPr lang="ru-RU" sz="1600" dirty="0"/>
            </a:p>
          </p:txBody>
        </p:sp>
      </p:grpSp>
      <p:grpSp>
        <p:nvGrpSpPr>
          <p:cNvPr id="7" name="Группа 8"/>
          <p:cNvGrpSpPr/>
          <p:nvPr/>
        </p:nvGrpSpPr>
        <p:grpSpPr>
          <a:xfrm>
            <a:off x="4751388" y="1383239"/>
            <a:ext cx="3953870" cy="540000"/>
            <a:chOff x="4991643" y="1666537"/>
            <a:chExt cx="3953870" cy="540000"/>
          </a:xfrm>
        </p:grpSpPr>
        <p:sp>
          <p:nvSpPr>
            <p:cNvPr id="27" name="Овал 26"/>
            <p:cNvSpPr/>
            <p:nvPr/>
          </p:nvSpPr>
          <p:spPr>
            <a:xfrm>
              <a:off x="4991643" y="1666537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</a:rPr>
                <a:t>5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574301" y="1666537"/>
              <a:ext cx="3371212" cy="492443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600" dirty="0"/>
                <a:t>Коррекционно-развивающие занятия </a:t>
              </a:r>
              <a:r>
                <a:rPr lang="ru-RU" sz="1600" dirty="0" smtClean="0"/>
                <a:t>психолога.</a:t>
              </a:r>
              <a:endParaRPr lang="ru-RU" sz="16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751388" y="2993501"/>
            <a:ext cx="3905594" cy="540000"/>
            <a:chOff x="4779963" y="2007822"/>
            <a:chExt cx="3905594" cy="540000"/>
          </a:xfrm>
        </p:grpSpPr>
        <p:sp>
          <p:nvSpPr>
            <p:cNvPr id="32" name="Овал 31"/>
            <p:cNvSpPr/>
            <p:nvPr/>
          </p:nvSpPr>
          <p:spPr>
            <a:xfrm>
              <a:off x="4779963" y="2007822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</a:rPr>
                <a:t>7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319963" y="2139322"/>
              <a:ext cx="3365594" cy="246221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600" dirty="0"/>
                <a:t>Консультирование </a:t>
              </a:r>
              <a:r>
                <a:rPr lang="ru-RU" sz="1600" dirty="0" smtClean="0"/>
                <a:t>родителей.</a:t>
              </a:r>
              <a:endParaRPr lang="ru-RU" sz="1600" dirty="0">
                <a:latin typeface="+mj-lt"/>
              </a:endParaRPr>
            </a:p>
          </p:txBody>
        </p:sp>
      </p:grpSp>
      <p:grpSp>
        <p:nvGrpSpPr>
          <p:cNvPr id="22" name="Группа 9"/>
          <p:cNvGrpSpPr/>
          <p:nvPr/>
        </p:nvGrpSpPr>
        <p:grpSpPr>
          <a:xfrm>
            <a:off x="358775" y="3298311"/>
            <a:ext cx="4023887" cy="560378"/>
            <a:chOff x="346573" y="3255842"/>
            <a:chExt cx="3866201" cy="444192"/>
          </a:xfrm>
        </p:grpSpPr>
        <p:sp>
          <p:nvSpPr>
            <p:cNvPr id="23" name="Овал 22"/>
            <p:cNvSpPr/>
            <p:nvPr/>
          </p:nvSpPr>
          <p:spPr>
            <a:xfrm>
              <a:off x="346573" y="3271995"/>
              <a:ext cx="518839" cy="428039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</a:rPr>
                <a:t>3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865413" y="3255842"/>
              <a:ext cx="3347361" cy="390342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pPr lvl="0"/>
              <a:r>
                <a:rPr lang="ru-RU" sz="1600" dirty="0" err="1"/>
                <a:t>Тьюторское</a:t>
              </a:r>
              <a:r>
                <a:rPr lang="ru-RU" sz="1600" dirty="0"/>
                <a:t> сопровождение </a:t>
              </a:r>
              <a:r>
                <a:rPr lang="ru-RU" sz="1600" dirty="0" smtClean="0"/>
                <a:t>одарённых учащихся.</a:t>
              </a:r>
              <a:endParaRPr lang="ru-RU" sz="16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751388" y="2213183"/>
            <a:ext cx="3953870" cy="540000"/>
            <a:chOff x="4792063" y="2159703"/>
            <a:chExt cx="3953870" cy="540000"/>
          </a:xfrm>
        </p:grpSpPr>
        <p:sp>
          <p:nvSpPr>
            <p:cNvPr id="26" name="Овал 25"/>
            <p:cNvSpPr/>
            <p:nvPr/>
          </p:nvSpPr>
          <p:spPr>
            <a:xfrm>
              <a:off x="4792063" y="2159703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</a:rPr>
                <a:t>6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332062" y="2283106"/>
              <a:ext cx="3413871" cy="246221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600" dirty="0"/>
                <a:t>Консультирование </a:t>
              </a:r>
              <a:r>
                <a:rPr lang="ru-RU" sz="1600" dirty="0" smtClean="0"/>
                <a:t>педагогов.</a:t>
              </a:r>
              <a:endParaRPr lang="ru-RU" sz="16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4692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8775" y="376238"/>
            <a:ext cx="842645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>
                <a:solidFill>
                  <a:srgbClr val="5300A6"/>
                </a:solidFill>
                <a:latin typeface="+mj-lt"/>
              </a:rPr>
              <a:t>Психологическое сопровождение </a:t>
            </a:r>
            <a:r>
              <a:rPr lang="ru-RU" sz="2400" dirty="0" smtClean="0">
                <a:solidFill>
                  <a:srgbClr val="5300A6"/>
                </a:solidFill>
                <a:latin typeface="+mj-lt"/>
              </a:rPr>
              <a:t>одарённых </a:t>
            </a:r>
            <a:r>
              <a:rPr lang="ru-RU" sz="2400" dirty="0">
                <a:solidFill>
                  <a:srgbClr val="5300A6"/>
                </a:solidFill>
                <a:latin typeface="+mj-lt"/>
              </a:rPr>
              <a:t>учащихся на этапе подготовки и участия </a:t>
            </a:r>
            <a:br>
              <a:rPr lang="ru-RU" sz="2400" dirty="0">
                <a:solidFill>
                  <a:srgbClr val="5300A6"/>
                </a:solidFill>
                <a:latin typeface="+mj-lt"/>
              </a:rPr>
            </a:br>
            <a:r>
              <a:rPr lang="ru-RU" sz="2400" dirty="0">
                <a:solidFill>
                  <a:srgbClr val="5300A6"/>
                </a:solidFill>
                <a:latin typeface="+mj-lt"/>
              </a:rPr>
              <a:t>в олимпиадах различного </a:t>
            </a:r>
            <a:r>
              <a:rPr lang="ru-RU" sz="2400" dirty="0" smtClean="0">
                <a:solidFill>
                  <a:srgbClr val="5300A6"/>
                </a:solidFill>
                <a:latin typeface="+mj-lt"/>
              </a:rPr>
              <a:t>уровня:</a:t>
            </a:r>
            <a:endParaRPr lang="ru-RU" sz="2400" dirty="0">
              <a:solidFill>
                <a:srgbClr val="5300A6"/>
              </a:solidFill>
              <a:latin typeface="+mj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58775" y="1738630"/>
            <a:ext cx="540000" cy="551834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1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8775" y="2423954"/>
            <a:ext cx="4033838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ru-RU" sz="1800" dirty="0">
                <a:latin typeface="+mj-lt"/>
              </a:rPr>
              <a:t>Формирование уверенности </a:t>
            </a:r>
            <a:br>
              <a:rPr lang="ru-RU" sz="1800" dirty="0">
                <a:latin typeface="+mj-lt"/>
              </a:rPr>
            </a:br>
            <a:r>
              <a:rPr lang="ru-RU" sz="1800" dirty="0">
                <a:latin typeface="+mj-lt"/>
              </a:rPr>
              <a:t>в себе, состояния готовности, ориентации на успех (позитивное мышление, режим, питание).</a:t>
            </a:r>
          </a:p>
        </p:txBody>
      </p:sp>
      <p:sp>
        <p:nvSpPr>
          <p:cNvPr id="27" name="Овал 26"/>
          <p:cNvSpPr/>
          <p:nvPr/>
        </p:nvSpPr>
        <p:spPr>
          <a:xfrm>
            <a:off x="4751389" y="1744547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2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751389" y="2423954"/>
            <a:ext cx="4033836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ru-RU" sz="1800" dirty="0">
                <a:latin typeface="+mj-lt"/>
              </a:rPr>
              <a:t>Овладение </a:t>
            </a:r>
            <a:r>
              <a:rPr lang="ru-RU" sz="1800" dirty="0" smtClean="0">
                <a:latin typeface="+mj-lt"/>
              </a:rPr>
              <a:t>приёмами </a:t>
            </a:r>
            <a:r>
              <a:rPr lang="ru-RU" sz="1800" dirty="0">
                <a:latin typeface="+mj-lt"/>
              </a:rPr>
              <a:t>саморегуляции: снятия напряжения, мобилизации на деятельность (дыхание, массаж, релаксация, </a:t>
            </a:r>
            <a:br>
              <a:rPr lang="ru-RU" sz="1800" dirty="0">
                <a:latin typeface="+mj-lt"/>
              </a:rPr>
            </a:br>
            <a:r>
              <a:rPr lang="ru-RU" sz="1800" dirty="0">
                <a:latin typeface="+mj-lt"/>
              </a:rPr>
              <a:t>формулы </a:t>
            </a:r>
            <a:br>
              <a:rPr lang="ru-RU" sz="1800" dirty="0">
                <a:latin typeface="+mj-lt"/>
              </a:rPr>
            </a:br>
            <a:r>
              <a:rPr lang="ru-RU" sz="1800" dirty="0">
                <a:latin typeface="+mj-lt"/>
              </a:rPr>
              <a:t>самовнушения, </a:t>
            </a:r>
            <a:br>
              <a:rPr lang="ru-RU" sz="1800" dirty="0">
                <a:latin typeface="+mj-lt"/>
              </a:rPr>
            </a:br>
            <a:r>
              <a:rPr lang="ru-RU" sz="1800" dirty="0">
                <a:latin typeface="+mj-lt"/>
              </a:rPr>
              <a:t>поддержка</a:t>
            </a:r>
            <a:r>
              <a:rPr lang="ru-RU" sz="1800" dirty="0" smtClean="0">
                <a:latin typeface="+mj-lt"/>
              </a:rPr>
              <a:t>).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4692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4109536978"/>
              </p:ext>
            </p:extLst>
          </p:nvPr>
        </p:nvGraphicFramePr>
        <p:xfrm>
          <a:off x="1703388" y="1766887"/>
          <a:ext cx="6096000" cy="3000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29E2A5C-376E-47CD-BF5A-FE0B00B2DD6F}"/>
              </a:ext>
            </a:extLst>
          </p:cNvPr>
          <p:cNvSpPr txBox="1"/>
          <p:nvPr/>
        </p:nvSpPr>
        <p:spPr>
          <a:xfrm>
            <a:off x="358775" y="376238"/>
            <a:ext cx="842645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>
                <a:solidFill>
                  <a:srgbClr val="5300A6"/>
                </a:solidFill>
                <a:latin typeface="+mj-lt"/>
              </a:rPr>
              <a:t>Уровни квалификации учителей </a:t>
            </a:r>
            <a:br>
              <a:rPr lang="ru-RU" sz="2400" dirty="0">
                <a:solidFill>
                  <a:srgbClr val="5300A6"/>
                </a:solidFill>
                <a:latin typeface="+mj-lt"/>
              </a:rPr>
            </a:br>
            <a:r>
              <a:rPr lang="ru-RU" sz="2400" dirty="0">
                <a:solidFill>
                  <a:srgbClr val="5300A6"/>
                </a:solidFill>
                <a:latin typeface="+mj-lt"/>
              </a:rPr>
              <a:t>для обучения </a:t>
            </a:r>
            <a:r>
              <a:rPr lang="ru-RU" sz="2400" dirty="0" smtClean="0">
                <a:solidFill>
                  <a:srgbClr val="5300A6"/>
                </a:solidFill>
                <a:latin typeface="+mj-lt"/>
              </a:rPr>
              <a:t>одарённых </a:t>
            </a:r>
            <a:r>
              <a:rPr lang="ru-RU" sz="2400" dirty="0">
                <a:solidFill>
                  <a:srgbClr val="5300A6"/>
                </a:solidFill>
                <a:latin typeface="+mj-lt"/>
              </a:rPr>
              <a:t>учащихся </a:t>
            </a:r>
          </a:p>
        </p:txBody>
      </p:sp>
    </p:spTree>
    <p:extLst>
      <p:ext uri="{BB962C8B-B14F-4D97-AF65-F5344CB8AC3E}">
        <p14:creationId xmlns:p14="http://schemas.microsoft.com/office/powerpoint/2010/main" val="3966343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8775" y="288000"/>
            <a:ext cx="79000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>
                <a:solidFill>
                  <a:srgbClr val="5300A6"/>
                </a:solidFill>
                <a:latin typeface="+mj-lt"/>
              </a:rPr>
              <a:t>Перечень специфических качеств педагога, работающего с </a:t>
            </a:r>
            <a:r>
              <a:rPr lang="ru-RU" sz="2400" dirty="0" smtClean="0">
                <a:solidFill>
                  <a:srgbClr val="5300A6"/>
                </a:solidFill>
                <a:latin typeface="+mj-lt"/>
              </a:rPr>
              <a:t>одарёнными детьми:</a:t>
            </a:r>
            <a:endParaRPr lang="ru-RU" sz="2400" dirty="0">
              <a:solidFill>
                <a:srgbClr val="5300A6"/>
              </a:solidFill>
              <a:latin typeface="+mj-lt"/>
            </a:endParaRPr>
          </a:p>
        </p:txBody>
      </p:sp>
      <p:grpSp>
        <p:nvGrpSpPr>
          <p:cNvPr id="4" name="Группа 13"/>
          <p:cNvGrpSpPr/>
          <p:nvPr/>
        </p:nvGrpSpPr>
        <p:grpSpPr>
          <a:xfrm>
            <a:off x="358775" y="1223372"/>
            <a:ext cx="3913788" cy="540000"/>
            <a:chOff x="358775" y="1572030"/>
            <a:chExt cx="3913788" cy="540000"/>
          </a:xfrm>
        </p:grpSpPr>
        <p:sp>
          <p:nvSpPr>
            <p:cNvPr id="11" name="Овал 10"/>
            <p:cNvSpPr/>
            <p:nvPr/>
          </p:nvSpPr>
          <p:spPr>
            <a:xfrm>
              <a:off x="358775" y="1572030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</a:rPr>
                <a:t>1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78725" y="1611819"/>
              <a:ext cx="3493838" cy="492443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600" dirty="0"/>
                <a:t>Имеет высокий уровень интеллектуального развития.</a:t>
              </a:r>
            </a:p>
          </p:txBody>
        </p:sp>
      </p:grpSp>
      <p:grpSp>
        <p:nvGrpSpPr>
          <p:cNvPr id="5" name="Группа 12"/>
          <p:cNvGrpSpPr/>
          <p:nvPr/>
        </p:nvGrpSpPr>
        <p:grpSpPr>
          <a:xfrm>
            <a:off x="358775" y="2094878"/>
            <a:ext cx="3913788" cy="540000"/>
            <a:chOff x="358775" y="2522172"/>
            <a:chExt cx="3913788" cy="540000"/>
          </a:xfrm>
        </p:grpSpPr>
        <p:sp>
          <p:nvSpPr>
            <p:cNvPr id="18" name="Овал 17"/>
            <p:cNvSpPr/>
            <p:nvPr/>
          </p:nvSpPr>
          <p:spPr>
            <a:xfrm>
              <a:off x="358775" y="2522172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</a:rPr>
                <a:t>2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78725" y="2522267"/>
              <a:ext cx="3493838" cy="492443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600" dirty="0"/>
                <a:t>Имеет широкий круг интересов и умений.</a:t>
              </a:r>
              <a:endParaRPr lang="ru-RU" sz="1600" dirty="0">
                <a:latin typeface="+mj-lt"/>
              </a:endParaRPr>
            </a:p>
          </p:txBody>
        </p:sp>
      </p:grpSp>
      <p:grpSp>
        <p:nvGrpSpPr>
          <p:cNvPr id="6" name="Группа 9"/>
          <p:cNvGrpSpPr/>
          <p:nvPr/>
        </p:nvGrpSpPr>
        <p:grpSpPr>
          <a:xfrm>
            <a:off x="358776" y="2872178"/>
            <a:ext cx="3917490" cy="984885"/>
            <a:chOff x="358775" y="3378108"/>
            <a:chExt cx="3917490" cy="984885"/>
          </a:xfrm>
        </p:grpSpPr>
        <p:sp>
          <p:nvSpPr>
            <p:cNvPr id="29" name="Овал 28"/>
            <p:cNvSpPr/>
            <p:nvPr/>
          </p:nvSpPr>
          <p:spPr>
            <a:xfrm>
              <a:off x="358775" y="347231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</a:rPr>
                <a:t>3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82427" y="3378108"/>
              <a:ext cx="3493838" cy="984885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600" dirty="0"/>
                <a:t>Готов к выполнению самых различных обязанностей, связанных с обучением </a:t>
              </a:r>
              <a:r>
                <a:rPr lang="ru-RU" sz="1600" dirty="0" smtClean="0"/>
                <a:t>одарённых </a:t>
              </a:r>
              <a:r>
                <a:rPr lang="ru-RU" sz="1600" dirty="0"/>
                <a:t>детей.</a:t>
              </a:r>
            </a:p>
          </p:txBody>
        </p:sp>
      </p:grpSp>
      <p:grpSp>
        <p:nvGrpSpPr>
          <p:cNvPr id="7" name="Группа 8"/>
          <p:cNvGrpSpPr/>
          <p:nvPr/>
        </p:nvGrpSpPr>
        <p:grpSpPr>
          <a:xfrm>
            <a:off x="358775" y="4140001"/>
            <a:ext cx="3913788" cy="546999"/>
            <a:chOff x="4751388" y="1565031"/>
            <a:chExt cx="3913788" cy="546999"/>
          </a:xfrm>
        </p:grpSpPr>
        <p:sp>
          <p:nvSpPr>
            <p:cNvPr id="27" name="Овал 26"/>
            <p:cNvSpPr/>
            <p:nvPr/>
          </p:nvSpPr>
          <p:spPr>
            <a:xfrm>
              <a:off x="4751388" y="1572030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</a:rPr>
                <a:t>4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171338" y="1565031"/>
              <a:ext cx="3493838" cy="492443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600" dirty="0"/>
                <a:t>Имеет оптимистический настрой и активный характер.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768095" y="1218229"/>
            <a:ext cx="3899554" cy="540000"/>
            <a:chOff x="4751388" y="2522172"/>
            <a:chExt cx="3899554" cy="540000"/>
          </a:xfrm>
        </p:grpSpPr>
        <p:sp>
          <p:nvSpPr>
            <p:cNvPr id="32" name="Овал 31"/>
            <p:cNvSpPr/>
            <p:nvPr/>
          </p:nvSpPr>
          <p:spPr>
            <a:xfrm>
              <a:off x="4751388" y="2522172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</a:rPr>
                <a:t>5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157104" y="2530627"/>
              <a:ext cx="3493838" cy="492443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600" dirty="0"/>
                <a:t>Обладает чувством юмора (но без склонности к сарказму).</a:t>
              </a:r>
            </a:p>
          </p:txBody>
        </p:sp>
      </p:grpSp>
      <p:grpSp>
        <p:nvGrpSpPr>
          <p:cNvPr id="9" name="Группа 6"/>
          <p:cNvGrpSpPr/>
          <p:nvPr/>
        </p:nvGrpSpPr>
        <p:grpSpPr>
          <a:xfrm>
            <a:off x="4751387" y="1865268"/>
            <a:ext cx="3916262" cy="984885"/>
            <a:chOff x="4751388" y="3242704"/>
            <a:chExt cx="3916262" cy="984885"/>
          </a:xfrm>
        </p:grpSpPr>
        <p:sp>
          <p:nvSpPr>
            <p:cNvPr id="34" name="Овал 33"/>
            <p:cNvSpPr/>
            <p:nvPr/>
          </p:nvSpPr>
          <p:spPr>
            <a:xfrm>
              <a:off x="4751388" y="347231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</a:rPr>
                <a:t>6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173812" y="3242704"/>
              <a:ext cx="3493838" cy="984885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600" dirty="0"/>
                <a:t>Разбирается в особенностях психологии </a:t>
              </a:r>
              <a:r>
                <a:rPr lang="ru-RU" sz="1600" dirty="0" smtClean="0"/>
                <a:t>одарённых </a:t>
              </a:r>
              <a:r>
                <a:rPr lang="ru-RU" sz="1600" dirty="0"/>
                <a:t>детей, чувствует их потребности и интересы.</a:t>
              </a:r>
            </a:p>
          </p:txBody>
        </p:sp>
      </p:grpSp>
      <p:grpSp>
        <p:nvGrpSpPr>
          <p:cNvPr id="10" name="Группа 40"/>
          <p:cNvGrpSpPr/>
          <p:nvPr/>
        </p:nvGrpSpPr>
        <p:grpSpPr>
          <a:xfrm>
            <a:off x="4768095" y="3149094"/>
            <a:ext cx="3899554" cy="555905"/>
            <a:chOff x="4778109" y="2912438"/>
            <a:chExt cx="3899554" cy="555905"/>
          </a:xfrm>
        </p:grpSpPr>
        <p:sp>
          <p:nvSpPr>
            <p:cNvPr id="42" name="Овал 41"/>
            <p:cNvSpPr/>
            <p:nvPr/>
          </p:nvSpPr>
          <p:spPr>
            <a:xfrm>
              <a:off x="4778109" y="2928343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</a:rPr>
                <a:t>7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203225" y="2912438"/>
              <a:ext cx="3474438" cy="492443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600" dirty="0"/>
                <a:t>Имеет творческое, личное </a:t>
              </a:r>
            </a:p>
            <a:p>
              <a:r>
                <a:rPr lang="ru-RU" sz="1600" dirty="0"/>
                <a:t>м</a:t>
              </a:r>
              <a:r>
                <a:rPr lang="ru-RU" sz="1600" dirty="0" smtClean="0"/>
                <a:t>ировоззрение.</a:t>
              </a:r>
              <a:endParaRPr lang="ru-RU" sz="16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4692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8775" y="125441"/>
            <a:ext cx="79000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>
                <a:solidFill>
                  <a:srgbClr val="5300A6"/>
                </a:solidFill>
                <a:latin typeface="+mj-lt"/>
              </a:rPr>
              <a:t>Перечень специфических качеств педагога, работающего с </a:t>
            </a:r>
            <a:r>
              <a:rPr lang="ru-RU" sz="2400" dirty="0" smtClean="0">
                <a:solidFill>
                  <a:srgbClr val="5300A6"/>
                </a:solidFill>
                <a:latin typeface="+mj-lt"/>
              </a:rPr>
              <a:t>одарёнными детьми:</a:t>
            </a:r>
            <a:endParaRPr lang="ru-RU" sz="2400" dirty="0">
              <a:solidFill>
                <a:srgbClr val="5300A6"/>
              </a:solidFill>
              <a:latin typeface="+mj-lt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9A28066A-0DD2-44AA-B20F-AEFA1ABDEB33}"/>
              </a:ext>
            </a:extLst>
          </p:cNvPr>
          <p:cNvGrpSpPr/>
          <p:nvPr/>
        </p:nvGrpSpPr>
        <p:grpSpPr>
          <a:xfrm>
            <a:off x="367757" y="962536"/>
            <a:ext cx="4280442" cy="984885"/>
            <a:chOff x="367757" y="1125095"/>
            <a:chExt cx="4280442" cy="984885"/>
          </a:xfrm>
        </p:grpSpPr>
        <p:sp>
          <p:nvSpPr>
            <p:cNvPr id="11" name="Овал 10"/>
            <p:cNvSpPr/>
            <p:nvPr/>
          </p:nvSpPr>
          <p:spPr>
            <a:xfrm>
              <a:off x="367757" y="1344793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</a:rPr>
                <a:t>8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98775" y="1125095"/>
              <a:ext cx="3749424" cy="984885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600" dirty="0"/>
                <a:t>Проявляет гибкость, </a:t>
              </a:r>
              <a:br>
                <a:rPr lang="ru-RU" sz="1600" dirty="0"/>
              </a:br>
              <a:r>
                <a:rPr lang="ru-RU" sz="1600" dirty="0"/>
                <a:t>готов к пересмотру своих </a:t>
              </a:r>
              <a:br>
                <a:rPr lang="ru-RU" sz="1600" dirty="0"/>
              </a:br>
              <a:r>
                <a:rPr lang="ru-RU" sz="1600" dirty="0"/>
                <a:t>взглядов и постоянному самосовершенствованию.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D6CDA31A-384B-4A1D-8A88-2420595FAF25}"/>
              </a:ext>
            </a:extLst>
          </p:cNvPr>
          <p:cNvGrpSpPr/>
          <p:nvPr/>
        </p:nvGrpSpPr>
        <p:grpSpPr>
          <a:xfrm>
            <a:off x="368422" y="2160739"/>
            <a:ext cx="4024191" cy="738664"/>
            <a:chOff x="368422" y="2327514"/>
            <a:chExt cx="4024191" cy="738664"/>
          </a:xfrm>
        </p:grpSpPr>
        <p:sp>
          <p:nvSpPr>
            <p:cNvPr id="29" name="Овал 28"/>
            <p:cNvSpPr/>
            <p:nvPr/>
          </p:nvSpPr>
          <p:spPr>
            <a:xfrm>
              <a:off x="368422" y="2440506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</a:rPr>
                <a:t>9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98775" y="2327514"/>
              <a:ext cx="3493838" cy="738664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600" dirty="0"/>
                <a:t>Имеет специальную послевузовскую подготовку по работе с </a:t>
              </a:r>
              <a:r>
                <a:rPr lang="ru-RU" sz="1600" dirty="0" smtClean="0"/>
                <a:t>одарёнными </a:t>
              </a:r>
              <a:r>
                <a:rPr lang="ru-RU" sz="1600" dirty="0"/>
                <a:t>детьми.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CE87C6DA-FB3F-44B1-BCEC-4B9E48CD1A58}"/>
              </a:ext>
            </a:extLst>
          </p:cNvPr>
          <p:cNvGrpSpPr/>
          <p:nvPr/>
        </p:nvGrpSpPr>
        <p:grpSpPr>
          <a:xfrm>
            <a:off x="358775" y="3112721"/>
            <a:ext cx="4042820" cy="738664"/>
            <a:chOff x="358775" y="3378905"/>
            <a:chExt cx="4042820" cy="738664"/>
          </a:xfrm>
        </p:grpSpPr>
        <p:sp>
          <p:nvSpPr>
            <p:cNvPr id="27" name="Овал 26"/>
            <p:cNvSpPr/>
            <p:nvPr/>
          </p:nvSpPr>
          <p:spPr>
            <a:xfrm>
              <a:off x="358775" y="3461737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600" dirty="0">
                  <a:latin typeface="+mj-lt"/>
                </a:rPr>
                <a:t>10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07757" y="3378905"/>
              <a:ext cx="3493838" cy="738664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600" dirty="0"/>
                <a:t>Готов к приобретению психолого-педагогических знаний для работы с </a:t>
              </a:r>
              <a:r>
                <a:rPr lang="ru-RU" sz="1600" dirty="0" smtClean="0"/>
                <a:t>одарёнными детьми.</a:t>
              </a:r>
              <a:endParaRPr lang="ru-RU" sz="1600"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DE31C870-A15D-4C89-961C-7E1B97DA9D33}"/>
              </a:ext>
            </a:extLst>
          </p:cNvPr>
          <p:cNvGrpSpPr/>
          <p:nvPr/>
        </p:nvGrpSpPr>
        <p:grpSpPr>
          <a:xfrm>
            <a:off x="358775" y="4064704"/>
            <a:ext cx="4033837" cy="540000"/>
            <a:chOff x="358775" y="4227263"/>
            <a:chExt cx="4033837" cy="540000"/>
          </a:xfrm>
        </p:grpSpPr>
        <p:sp>
          <p:nvSpPr>
            <p:cNvPr id="32" name="Овал 31"/>
            <p:cNvSpPr/>
            <p:nvPr/>
          </p:nvSpPr>
          <p:spPr>
            <a:xfrm>
              <a:off x="358775" y="4227263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</a:rPr>
                <a:t>11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98774" y="4251041"/>
              <a:ext cx="3493838" cy="492443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600" dirty="0"/>
                <a:t>Обладает крепким здоровьем </a:t>
              </a:r>
              <a:br>
                <a:rPr lang="ru-RU" sz="1600" dirty="0"/>
              </a:br>
              <a:r>
                <a:rPr lang="ru-RU" sz="1600" dirty="0"/>
                <a:t>и жизнестойкостью.</a:t>
              </a:r>
            </a:p>
          </p:txBody>
        </p:sp>
      </p:grpSp>
      <p:sp>
        <p:nvSpPr>
          <p:cNvPr id="34" name="Овал 33"/>
          <p:cNvSpPr/>
          <p:nvPr/>
        </p:nvSpPr>
        <p:spPr>
          <a:xfrm>
            <a:off x="4755948" y="1182234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>
                <a:latin typeface="+mj-lt"/>
              </a:rPr>
              <a:t>12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295948" y="1082902"/>
            <a:ext cx="3372344" cy="738664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600" dirty="0"/>
              <a:t>Имеет эмоциональную стабильность, позитивную </a:t>
            </a:r>
            <a:br>
              <a:rPr lang="ru-RU" sz="1600" dirty="0"/>
            </a:br>
            <a:r>
              <a:rPr lang="ru-RU" sz="1600" dirty="0"/>
              <a:t>Я-концепцию.</a:t>
            </a:r>
          </a:p>
        </p:txBody>
      </p:sp>
      <p:sp>
        <p:nvSpPr>
          <p:cNvPr id="42" name="Овал 41"/>
          <p:cNvSpPr/>
          <p:nvPr/>
        </p:nvSpPr>
        <p:spPr>
          <a:xfrm>
            <a:off x="4755948" y="3195553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>
                <a:latin typeface="+mj-lt"/>
              </a:rPr>
              <a:t>14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291387" y="3112721"/>
            <a:ext cx="3493838" cy="738664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600" dirty="0"/>
              <a:t>Обладает способностью </a:t>
            </a:r>
            <a:r>
              <a:rPr lang="ru-RU" sz="1600" dirty="0" smtClean="0"/>
              <a:t>к </a:t>
            </a:r>
            <a:r>
              <a:rPr lang="ru-RU" sz="1600" dirty="0"/>
              <a:t>индивидуализации</a:t>
            </a:r>
          </a:p>
          <a:p>
            <a:r>
              <a:rPr lang="ru-RU" sz="1600" dirty="0"/>
              <a:t>о</a:t>
            </a:r>
            <a:r>
              <a:rPr lang="ru-RU" sz="1600" dirty="0" smtClean="0"/>
              <a:t>бучения.</a:t>
            </a:r>
            <a:endParaRPr lang="ru-RU" sz="1600" dirty="0">
              <a:latin typeface="+mj-lt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4755948" y="2273731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>
                <a:latin typeface="+mj-lt"/>
              </a:rPr>
              <a:t>13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291387" y="2160739"/>
            <a:ext cx="3493838" cy="738664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600" dirty="0"/>
              <a:t>Умеет стимулировать когнитивные способности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3194692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8774" y="1265193"/>
            <a:ext cx="676997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>
                <a:latin typeface="+mj-lt"/>
              </a:rPr>
              <a:t>Учителя-</a:t>
            </a:r>
            <a:r>
              <a:rPr lang="ru-RU" sz="1800" dirty="0" err="1">
                <a:latin typeface="+mj-lt"/>
              </a:rPr>
              <a:t>фасилитаторы</a:t>
            </a:r>
            <a:r>
              <a:rPr lang="ru-RU" sz="1800" dirty="0">
                <a:latin typeface="+mj-lt"/>
              </a:rPr>
              <a:t> - педагогическое правило: </a:t>
            </a:r>
            <a:r>
              <a:rPr lang="ru-RU" sz="1800" i="1" dirty="0">
                <a:latin typeface="+mj-lt"/>
              </a:rPr>
              <a:t>«Внушай уверенность и помогай</a:t>
            </a:r>
            <a:r>
              <a:rPr lang="ru-RU" sz="1800" i="1" dirty="0" smtClean="0">
                <a:latin typeface="+mj-lt"/>
              </a:rPr>
              <a:t>!»</a:t>
            </a:r>
            <a:endParaRPr lang="ru-RU" sz="1800" i="1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51388" y="1826805"/>
            <a:ext cx="40338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975" lvl="0" indent="-180975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8775" y="376238"/>
            <a:ext cx="848468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400" dirty="0">
                <a:solidFill>
                  <a:srgbClr val="5300A6"/>
                </a:solidFill>
                <a:latin typeface="+mj-lt"/>
              </a:rPr>
              <a:t>Личностные качества педагогов, необходимые </a:t>
            </a:r>
            <a:br>
              <a:rPr lang="ru-RU" sz="2400" dirty="0">
                <a:solidFill>
                  <a:srgbClr val="5300A6"/>
                </a:solidFill>
                <a:latin typeface="+mj-lt"/>
              </a:rPr>
            </a:br>
            <a:r>
              <a:rPr lang="ru-RU" sz="2400" dirty="0">
                <a:solidFill>
                  <a:srgbClr val="5300A6"/>
                </a:solidFill>
                <a:latin typeface="+mj-lt"/>
              </a:rPr>
              <a:t>для работы с </a:t>
            </a:r>
            <a:r>
              <a:rPr lang="ru-RU" sz="2400" dirty="0" smtClean="0">
                <a:solidFill>
                  <a:srgbClr val="5300A6"/>
                </a:solidFill>
                <a:latin typeface="+mj-lt"/>
              </a:rPr>
              <a:t>одарёнными </a:t>
            </a:r>
            <a:r>
              <a:rPr lang="ru-RU" sz="2400" dirty="0">
                <a:solidFill>
                  <a:srgbClr val="5300A6"/>
                </a:solidFill>
                <a:latin typeface="+mj-lt"/>
              </a:rPr>
              <a:t>учащимися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4094E81-B158-4492-A652-0B7C65CFAF2B}"/>
              </a:ext>
            </a:extLst>
          </p:cNvPr>
          <p:cNvSpPr/>
          <p:nvPr/>
        </p:nvSpPr>
        <p:spPr>
          <a:xfrm>
            <a:off x="358775" y="2002154"/>
            <a:ext cx="4033838" cy="270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 smtClean="0"/>
              <a:t>Доброжелательность </a:t>
            </a:r>
            <a:r>
              <a:rPr lang="ru-RU" sz="1600" dirty="0"/>
              <a:t>и чуткость к детям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/>
              <a:t>Широкий круг интересов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/>
              <a:t>Креативность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/>
              <a:t>Гибкость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/>
              <a:t>Позитивное видение мира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/>
              <a:t>Целеустремлённость и настойчивость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/>
              <a:t>Личностная и социальная зрелость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/>
              <a:t>Эмоциональная стабильность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/>
              <a:t>Активная жизненная позиция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/>
              <a:t>Теплота в отношениях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5A55A0E-67D5-4628-B559-053A87FCBFA5}"/>
              </a:ext>
            </a:extLst>
          </p:cNvPr>
          <p:cNvSpPr/>
          <p:nvPr/>
        </p:nvSpPr>
        <p:spPr>
          <a:xfrm>
            <a:off x="4751387" y="2002154"/>
            <a:ext cx="4033838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/>
              <a:t>Искренность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/>
              <a:t>Эмпатия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/>
              <a:t>Позитивное отношение к другим людям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/>
              <a:t>Уверенность в себе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/>
              <a:t>Оптимизм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/>
              <a:t>Интуиция</a:t>
            </a:r>
          </a:p>
        </p:txBody>
      </p:sp>
    </p:spTree>
    <p:extLst>
      <p:ext uri="{BB962C8B-B14F-4D97-AF65-F5344CB8AC3E}">
        <p14:creationId xmlns:p14="http://schemas.microsoft.com/office/powerpoint/2010/main" val="1181630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97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2075" y="1226690"/>
            <a:ext cx="8383150" cy="4678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1. Умение распознавать (диагностировать)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одарённых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детей.</a:t>
            </a:r>
          </a:p>
          <a:p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2. Умение стимулировать способности учащихся.</a:t>
            </a:r>
          </a:p>
          <a:p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3. Умение строить обучение в соответствии с результатами диагностического обследования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ребёнка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4. Умение модифицировать программы.</a:t>
            </a:r>
          </a:p>
          <a:p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5. Умение разрабатывать индивидуальные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учебные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программы.</a:t>
            </a:r>
          </a:p>
          <a:p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6. Умение консультировать родителей, устанавливать с ними доверительные отношения.</a:t>
            </a:r>
          </a:p>
          <a:p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7. Умение работать по экспериментальному плану.</a:t>
            </a:r>
          </a:p>
          <a:p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8. Умение выбирать оптимальные формы и технологии </a:t>
            </a:r>
          </a:p>
          <a:p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обучения</a:t>
            </a:r>
          </a:p>
          <a:p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9. Умение создавать благоприятный психологический</a:t>
            </a:r>
          </a:p>
          <a:p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климат в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классе.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445" y="388013"/>
            <a:ext cx="553329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400" dirty="0">
                <a:solidFill>
                  <a:srgbClr val="B9399E"/>
                </a:solidFill>
                <a:latin typeface="+mj-lt"/>
              </a:rPr>
              <a:t>Профессиональные умения педагогов </a:t>
            </a:r>
          </a:p>
          <a:p>
            <a:r>
              <a:rPr lang="ru-RU" sz="2400" dirty="0">
                <a:solidFill>
                  <a:srgbClr val="B9399E"/>
                </a:solidFill>
                <a:latin typeface="+mj-lt"/>
              </a:rPr>
              <a:t>для работы с </a:t>
            </a:r>
            <a:r>
              <a:rPr lang="ru-RU" sz="2400" dirty="0" smtClean="0">
                <a:solidFill>
                  <a:srgbClr val="B9399E"/>
                </a:solidFill>
                <a:latin typeface="+mj-lt"/>
              </a:rPr>
              <a:t>одарёнными детьми:</a:t>
            </a:r>
            <a:endParaRPr lang="ru-RU" sz="2400" b="1" dirty="0">
              <a:solidFill>
                <a:srgbClr val="B9399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377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/>
          <p:nvPr/>
        </p:nvGrpSpPr>
        <p:grpSpPr>
          <a:xfrm>
            <a:off x="358775" y="930436"/>
            <a:ext cx="8360468" cy="2375154"/>
            <a:chOff x="-378620" y="434459"/>
            <a:chExt cx="8360468" cy="237515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761330" y="434459"/>
              <a:ext cx="4146550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sz="2400" dirty="0">
                  <a:solidFill>
                    <a:srgbClr val="5300A6"/>
                  </a:solidFill>
                  <a:latin typeface="+mj-lt"/>
                </a:rPr>
                <a:t>Поведенческие </a:t>
              </a:r>
              <a:r>
                <a:rPr lang="ru-RU" sz="2400" dirty="0" smtClean="0">
                  <a:solidFill>
                    <a:srgbClr val="5300A6"/>
                  </a:solidFill>
                  <a:latin typeface="+mj-lt"/>
                </a:rPr>
                <a:t>качества:</a:t>
              </a:r>
              <a:endParaRPr lang="ru-RU" sz="2400" dirty="0">
                <a:solidFill>
                  <a:srgbClr val="5300A6"/>
                </a:solidFill>
                <a:latin typeface="+mj-lt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-378620" y="125970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>
                  <a:latin typeface="+mj-lt"/>
                </a:rPr>
                <a:t>1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2762" y="1391204"/>
              <a:ext cx="3493838" cy="276999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800" dirty="0"/>
                <a:t>Умение </a:t>
              </a:r>
              <a:r>
                <a:rPr lang="ru-RU" sz="1800" dirty="0" smtClean="0"/>
                <a:t>слушать.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-378620" y="2255616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>
                  <a:latin typeface="+mj-lt"/>
                </a:rPr>
                <a:t>2</a:t>
              </a:r>
            </a:p>
          </p:txBody>
        </p:sp>
        <p:sp>
          <p:nvSpPr>
            <p:cNvPr id="16" name="Овал 15"/>
            <p:cNvSpPr/>
            <p:nvPr/>
          </p:nvSpPr>
          <p:spPr>
            <a:xfrm>
              <a:off x="4013993" y="1259703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>
                  <a:latin typeface="+mj-lt"/>
                </a:rPr>
                <a:t>3</a:t>
              </a:r>
            </a:p>
          </p:txBody>
        </p:sp>
        <p:sp>
          <p:nvSpPr>
            <p:cNvPr id="17" name="Овал 16"/>
            <p:cNvSpPr/>
            <p:nvPr/>
          </p:nvSpPr>
          <p:spPr>
            <a:xfrm>
              <a:off x="4007255" y="2240559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>
                  <a:latin typeface="+mj-lt"/>
                </a:rPr>
                <a:t>4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2762" y="2240559"/>
              <a:ext cx="2822682" cy="553998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800" dirty="0"/>
                <a:t>Владение техникой постановки </a:t>
              </a:r>
              <a:r>
                <a:rPr lang="ru-RU" sz="1800" dirty="0" smtClean="0"/>
                <a:t>вопросов.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488012" y="1402646"/>
              <a:ext cx="3493836" cy="276999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800" dirty="0"/>
                <a:t>Умение</a:t>
              </a:r>
              <a:r>
                <a:rPr lang="ru-RU" sz="1800" dirty="0">
                  <a:latin typeface="+mj-lt"/>
                </a:rPr>
                <a:t> располагать к </a:t>
              </a:r>
              <a:r>
                <a:rPr lang="ru-RU" sz="1800" dirty="0" smtClean="0">
                  <a:latin typeface="+mj-lt"/>
                </a:rPr>
                <a:t>себе.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436857" y="2255615"/>
              <a:ext cx="3493837" cy="553998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800" dirty="0"/>
                <a:t>Умение строить позитивные </a:t>
              </a:r>
              <a:r>
                <a:rPr lang="ru-RU" sz="1800" dirty="0" smtClean="0"/>
                <a:t>взаимоотношения.</a:t>
              </a:r>
              <a:endParaRPr lang="ru-RU" sz="18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3118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358776" y="902639"/>
            <a:ext cx="9686924" cy="2950482"/>
            <a:chOff x="-632910" y="1562046"/>
            <a:chExt cx="9686924" cy="295048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27564" y="2481203"/>
              <a:ext cx="8426450" cy="203132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80975" indent="-180975">
                <a:buFont typeface="Arial" panose="020B0604020202020204" pitchFamily="34" charset="0"/>
                <a:buChar char="•"/>
              </a:pPr>
              <a:endParaRPr lang="ru-RU" sz="1400" dirty="0"/>
            </a:p>
            <a:p>
              <a:r>
                <a:rPr lang="ru-RU" sz="1400" dirty="0" smtClean="0"/>
                <a:t>—</a:t>
              </a:r>
              <a:r>
                <a:rPr lang="ru-RU" sz="1800" dirty="0" smtClean="0"/>
                <a:t>принцип </a:t>
              </a:r>
              <a:r>
                <a:rPr lang="ru-RU" sz="1800" dirty="0"/>
                <a:t>развивающего и воспитывающего обучения;</a:t>
              </a:r>
            </a:p>
            <a:p>
              <a:endParaRPr lang="ru-RU" sz="1800" dirty="0"/>
            </a:p>
            <a:p>
              <a:r>
                <a:rPr lang="ru-RU" sz="1800" dirty="0"/>
                <a:t>–принцип индивидуализации и дифференциации обучения; </a:t>
              </a:r>
            </a:p>
            <a:p>
              <a:endParaRPr lang="ru-RU" sz="1800" dirty="0"/>
            </a:p>
            <a:p>
              <a:r>
                <a:rPr lang="ru-RU" sz="1800" dirty="0"/>
                <a:t>–принцип </a:t>
              </a:r>
              <a:r>
                <a:rPr lang="ru-RU" sz="1800" dirty="0" smtClean="0"/>
                <a:t>учёта </a:t>
              </a:r>
              <a:r>
                <a:rPr lang="ru-RU" sz="1800" dirty="0"/>
                <a:t>возрастных </a:t>
              </a:r>
              <a:r>
                <a:rPr lang="ru-RU" sz="1800" dirty="0" smtClean="0"/>
                <a:t>возможностей.</a:t>
              </a:r>
              <a:endParaRPr lang="ru-RU" sz="1800" dirty="0"/>
            </a:p>
            <a:p>
              <a:endParaRPr lang="ru-RU" sz="1400" dirty="0"/>
            </a:p>
            <a:p>
              <a:endParaRPr lang="ru-RU" sz="14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632910" y="1562046"/>
              <a:ext cx="8426450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sz="2400" dirty="0">
                  <a:solidFill>
                    <a:srgbClr val="5300A6"/>
                  </a:solidFill>
                  <a:latin typeface="+mj-lt"/>
                </a:rPr>
                <a:t>Принципы обучения </a:t>
              </a:r>
            </a:p>
            <a:p>
              <a:pPr algn="ctr"/>
              <a:r>
                <a:rPr lang="ru-RU" sz="2400" dirty="0" smtClean="0">
                  <a:solidFill>
                    <a:srgbClr val="5300A6"/>
                  </a:solidFill>
                  <a:latin typeface="+mj-lt"/>
                </a:rPr>
                <a:t>одарённых учащихся:</a:t>
              </a:r>
              <a:endParaRPr lang="ru-RU" sz="2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290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40"/>
            <a:ext cx="9144000" cy="5143500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DCB10883-2964-400B-A4BA-3BE29137DD7A}"/>
              </a:ext>
            </a:extLst>
          </p:cNvPr>
          <p:cNvGrpSpPr/>
          <p:nvPr/>
        </p:nvGrpSpPr>
        <p:grpSpPr>
          <a:xfrm>
            <a:off x="867508" y="723900"/>
            <a:ext cx="7901354" cy="3042917"/>
            <a:chOff x="358775" y="723900"/>
            <a:chExt cx="5473700" cy="304291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58775" y="1304604"/>
              <a:ext cx="5473700" cy="246221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600" dirty="0"/>
                <a:t>способ организации учебного процесса, при котором учитываются индивидуально-типологические особенности личности; создаются группы учащихся, в которых элементы дидактической системы (цели, содержание, методы, формы, результаты) различаются</a:t>
              </a:r>
              <a:r>
                <a:rPr lang="ru-RU" sz="1600" dirty="0" smtClean="0"/>
                <a:t>.</a:t>
              </a:r>
            </a:p>
            <a:p>
              <a:endParaRPr lang="ru-RU" sz="1600" dirty="0"/>
            </a:p>
            <a:p>
              <a:endParaRPr lang="ru-RU" sz="1600" dirty="0"/>
            </a:p>
            <a:p>
              <a:endParaRPr lang="ru-RU" sz="1600" dirty="0">
                <a:solidFill>
                  <a:schemeClr val="bg1"/>
                </a:solidFill>
              </a:endParaRPr>
            </a:p>
            <a:p>
              <a:r>
                <a:rPr lang="ru-RU" sz="1600" b="1" dirty="0">
                  <a:solidFill>
                    <a:srgbClr val="FF0000"/>
                  </a:solidFill>
                </a:rPr>
                <a:t>Цель дифференциации</a:t>
              </a:r>
              <a:r>
                <a:rPr lang="ru-RU" sz="1600" dirty="0">
                  <a:solidFill>
                    <a:schemeClr val="bg1"/>
                  </a:solidFill>
                </a:rPr>
                <a:t> </a:t>
              </a:r>
              <a:r>
                <a:rPr lang="ru-RU" sz="1600" i="1" u="sng" dirty="0"/>
                <a:t>процесса обучения — обеспечить каждому ученику условия для максимального развития его способностей, склонностей, удовлетворения познавательных интересов, потребностей в процессе освоения содержания образования.</a:t>
              </a:r>
            </a:p>
            <a:p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58775" y="723900"/>
              <a:ext cx="5473700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3200" b="1" dirty="0">
                  <a:solidFill>
                    <a:srgbClr val="FF0000"/>
                  </a:solidFill>
                  <a:latin typeface="+mj-lt"/>
                </a:rPr>
                <a:t>Дифференциация 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9543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265" y="719321"/>
            <a:ext cx="7886700" cy="1590125"/>
          </a:xfrm>
        </p:spPr>
        <p:txBody>
          <a:bodyPr>
            <a:noAutofit/>
          </a:bodyPr>
          <a:lstStyle/>
          <a:p>
            <a:r>
              <a:rPr lang="ru-RU" sz="2000" i="1" dirty="0">
                <a:solidFill>
                  <a:schemeClr val="accent4">
                    <a:lumMod val="75000"/>
                  </a:schemeClr>
                </a:solidFill>
              </a:rPr>
              <a:t>В соответствии с Конвенцией о Правах ребёнка, принятой Генеральной Ассамблеей ООН (1989г.), «образование ребёнка должно быть направлено на развитие личности, талантов и умственных и физических способностей ребёнка в их самом полном объёме…» (статья 29). </a:t>
            </a:r>
            <a:endParaRPr lang="ru-RU" sz="2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927" y="2872152"/>
            <a:ext cx="7886700" cy="904785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>
                <a:solidFill>
                  <a:schemeClr val="accent5">
                    <a:lumMod val="75000"/>
                  </a:schemeClr>
                </a:solidFill>
              </a:rPr>
              <a:t>Главной целью обучения и воспитания  подрастающего поколения является обеспечение условий для раскрытия и развития способностей и талантов учащихся с целью их дальнейшей реализации.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440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358774" y="342900"/>
            <a:ext cx="8426452" cy="4304612"/>
            <a:chOff x="358774" y="1070504"/>
            <a:chExt cx="8426452" cy="355039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58774" y="1955465"/>
              <a:ext cx="4129089" cy="266542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ru-RU" sz="1400" dirty="0"/>
                <a:t>Индивидуализация обучения предполагает дифференциацию учебного материала, разработку систем заданий различного  </a:t>
              </a:r>
              <a:br>
                <a:rPr lang="ru-RU" sz="1400" dirty="0"/>
              </a:br>
              <a:r>
                <a:rPr lang="ru-RU" sz="1400" dirty="0"/>
                <a:t>уровня трудности </a:t>
              </a:r>
              <a:r>
                <a:rPr lang="ru-RU" sz="1400" dirty="0" smtClean="0"/>
                <a:t>и</a:t>
              </a:r>
              <a:r>
                <a:rPr lang="ru-RU" sz="1400" dirty="0"/>
                <a:t> </a:t>
              </a:r>
              <a:r>
                <a:rPr lang="ru-RU" sz="1400" dirty="0" smtClean="0"/>
                <a:t>объёма</a:t>
              </a:r>
              <a:r>
                <a:rPr lang="ru-RU" sz="1400" dirty="0"/>
                <a:t>, разработку системы мероприятий по организации процесса обучения в конкретных учебных группах с </a:t>
              </a:r>
              <a:r>
                <a:rPr lang="ru-RU" sz="1400" dirty="0" smtClean="0"/>
                <a:t>учётом </a:t>
              </a:r>
              <a:r>
                <a:rPr lang="ru-RU" sz="1400" dirty="0"/>
                <a:t>индивидуальных особенностей каждого учащегося.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endParaRPr lang="ru-RU" sz="1400" dirty="0">
                <a:ea typeface="Times New Roman"/>
              </a:endParaRPr>
            </a:p>
            <a:p>
              <a:pPr marL="180975" lvl="0" indent="-180975">
                <a:buFont typeface="Arial" panose="020B0604020202020204" pitchFamily="34" charset="0"/>
                <a:buChar char="•"/>
              </a:pPr>
              <a:r>
                <a:rPr lang="ru-RU" sz="1400" dirty="0"/>
                <a:t>Использование  дифференциации  в  </a:t>
              </a:r>
              <a:r>
                <a:rPr lang="ru-RU" sz="1400" dirty="0" err="1" smtClean="0"/>
                <a:t>процессеобучения</a:t>
              </a:r>
              <a:r>
                <a:rPr lang="ru-RU" sz="1400" dirty="0"/>
                <a:t>  создаёт  возможности  для развития творческой целенаправленной личности,  осознающей  конечную  цель и задачи   обучения;   для   повышения   активности   и   усиления   мотивации   учения.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751388" y="1955465"/>
              <a:ext cx="4033838" cy="213234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80975" lvl="0" indent="-180975">
                <a:buFont typeface="Arial" panose="020B0604020202020204" pitchFamily="34" charset="0"/>
                <a:buChar char="•"/>
              </a:pPr>
              <a:r>
                <a:rPr lang="ru-RU" sz="1400" dirty="0"/>
                <a:t>Одной из важнейших основ индивидуализации и дифференциации в обучении является учёт психологических особенностей учащихся.</a:t>
              </a:r>
            </a:p>
            <a:p>
              <a:pPr marL="180975" lvl="0" indent="-180975">
                <a:buFont typeface="Arial" panose="020B0604020202020204" pitchFamily="34" charset="0"/>
                <a:buChar char="•"/>
              </a:pPr>
              <a:endParaRPr lang="ru-RU" sz="1400" dirty="0"/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ru-RU" sz="1400" dirty="0"/>
                <a:t>Основной целью индивидуализации и дифференциации  является  сохранение и дальнейшее развитие индивидуальности </a:t>
              </a:r>
              <a:br>
                <a:rPr lang="ru-RU" sz="1400" dirty="0"/>
              </a:br>
              <a:r>
                <a:rPr lang="ru-RU" sz="1400" dirty="0"/>
                <a:t>ребёнка, воспитание такого человека, который представлял бы собой неповторимую, </a:t>
              </a:r>
              <a:br>
                <a:rPr lang="ru-RU" sz="1400" dirty="0"/>
              </a:br>
              <a:r>
                <a:rPr lang="ru-RU" sz="1400" dirty="0"/>
                <a:t>уникальную личность.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58775" y="1070504"/>
              <a:ext cx="7289800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2400" dirty="0">
                  <a:solidFill>
                    <a:srgbClr val="5300A6"/>
                  </a:solidFill>
                  <a:latin typeface="+mj-lt"/>
                </a:rPr>
                <a:t>Индивидуализация и дифференциация обучения</a:t>
              </a:r>
              <a:endParaRPr lang="ru-RU" sz="2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630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/>
          <p:nvPr/>
        </p:nvGrpSpPr>
        <p:grpSpPr>
          <a:xfrm>
            <a:off x="1069682" y="898839"/>
            <a:ext cx="8074318" cy="3240730"/>
            <a:chOff x="332287" y="402862"/>
            <a:chExt cx="8074318" cy="324073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58775" y="402862"/>
              <a:ext cx="5432517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2400" dirty="0">
                  <a:solidFill>
                    <a:srgbClr val="5300A6"/>
                  </a:solidFill>
                  <a:latin typeface="+mj-lt"/>
                  <a:ea typeface="Times New Roman"/>
                </a:rPr>
                <a:t>Внешняя </a:t>
              </a:r>
              <a:r>
                <a:rPr lang="ru-RU" sz="2400" dirty="0" smtClean="0">
                  <a:solidFill>
                    <a:srgbClr val="5300A6"/>
                  </a:solidFill>
                  <a:latin typeface="+mj-lt"/>
                  <a:ea typeface="Times New Roman"/>
                </a:rPr>
                <a:t>дифференциация:</a:t>
              </a:r>
              <a:endParaRPr lang="ru-RU" sz="2400" dirty="0">
                <a:latin typeface="+mj-lt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332287" y="1193583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>
                  <a:latin typeface="+mj-lt"/>
                </a:rPr>
                <a:t>1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92286" y="1230330"/>
              <a:ext cx="3493838" cy="553998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800" dirty="0"/>
                <a:t>Дифференциация </a:t>
              </a:r>
            </a:p>
            <a:p>
              <a:r>
                <a:rPr lang="ru-RU" sz="1800" dirty="0"/>
                <a:t>п</a:t>
              </a:r>
              <a:r>
                <a:rPr lang="ru-RU" sz="1800" dirty="0" smtClean="0"/>
                <a:t>араллелей.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332287" y="2163892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>
                  <a:latin typeface="+mj-lt"/>
                </a:rPr>
                <a:t>2</a:t>
              </a:r>
            </a:p>
          </p:txBody>
        </p:sp>
        <p:sp>
          <p:nvSpPr>
            <p:cNvPr id="15" name="Овал 14"/>
            <p:cNvSpPr/>
            <p:nvPr/>
          </p:nvSpPr>
          <p:spPr>
            <a:xfrm>
              <a:off x="332287" y="3083456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>
                  <a:latin typeface="+mj-lt"/>
                </a:rPr>
                <a:t>3</a:t>
              </a:r>
            </a:p>
          </p:txBody>
        </p:sp>
        <p:sp>
          <p:nvSpPr>
            <p:cNvPr id="16" name="Овал 15"/>
            <p:cNvSpPr/>
            <p:nvPr/>
          </p:nvSpPr>
          <p:spPr>
            <a:xfrm>
              <a:off x="4373174" y="1195120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>
                  <a:latin typeface="+mj-lt"/>
                </a:rPr>
                <a:t>4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92286" y="2203141"/>
              <a:ext cx="2088105" cy="553998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800" dirty="0"/>
                <a:t>Перегруппировка </a:t>
              </a:r>
              <a:r>
                <a:rPr lang="ru-RU" sz="1800" dirty="0" smtClean="0"/>
                <a:t>параллелей.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92286" y="3089594"/>
              <a:ext cx="3493838" cy="553998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800" dirty="0"/>
                <a:t>Выделение группы </a:t>
              </a:r>
              <a:r>
                <a:rPr lang="ru-RU" sz="1800" dirty="0" smtClean="0"/>
                <a:t>одарённых </a:t>
              </a:r>
              <a:r>
                <a:rPr lang="ru-RU" sz="1800" dirty="0"/>
                <a:t>учащихся из </a:t>
              </a:r>
              <a:r>
                <a:rPr lang="ru-RU" sz="1800" dirty="0" smtClean="0"/>
                <a:t>параллели.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912769" y="1329330"/>
              <a:ext cx="3493836" cy="276999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800" dirty="0"/>
                <a:t>Попеременное </a:t>
              </a:r>
              <a:r>
                <a:rPr lang="ru-RU" sz="1800" dirty="0" smtClean="0"/>
                <a:t>обучение.</a:t>
              </a:r>
              <a:endParaRPr lang="ru-RU" sz="1800" dirty="0">
                <a:latin typeface="+mj-lt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5735603" y="2659442"/>
            <a:ext cx="2838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Занятия по свободному </a:t>
            </a:r>
            <a:r>
              <a:rPr lang="ru-RU" sz="1800" dirty="0" smtClean="0"/>
              <a:t>выбору. </a:t>
            </a:r>
            <a:endParaRPr lang="ru-RU" sz="1800" dirty="0"/>
          </a:p>
        </p:txBody>
      </p:sp>
      <p:sp>
        <p:nvSpPr>
          <p:cNvPr id="27" name="Овал 26"/>
          <p:cNvSpPr/>
          <p:nvPr/>
        </p:nvSpPr>
        <p:spPr>
          <a:xfrm>
            <a:off x="5116307" y="2699118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03118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2"/>
          <p:cNvGrpSpPr/>
          <p:nvPr/>
        </p:nvGrpSpPr>
        <p:grpSpPr>
          <a:xfrm>
            <a:off x="342900" y="354981"/>
            <a:ext cx="8439149" cy="4264794"/>
            <a:chOff x="358775" y="287232"/>
            <a:chExt cx="6203136" cy="307311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2832" y="287232"/>
              <a:ext cx="3791691" cy="2661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ru-RU" sz="2400" dirty="0">
                  <a:solidFill>
                    <a:srgbClr val="5300A6"/>
                  </a:solidFill>
                  <a:latin typeface="+mj-lt"/>
                </a:rPr>
                <a:t>Внутренняя </a:t>
              </a:r>
              <a:r>
                <a:rPr lang="ru-RU" sz="2400" dirty="0" smtClean="0">
                  <a:solidFill>
                    <a:srgbClr val="5300A6"/>
                  </a:solidFill>
                  <a:latin typeface="+mj-lt"/>
                </a:rPr>
                <a:t>дифференциация:</a:t>
              </a:r>
              <a:endParaRPr lang="ru-RU" sz="2400" dirty="0">
                <a:latin typeface="+mj-lt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55697" y="2988370"/>
              <a:ext cx="2579789" cy="354843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600" dirty="0" err="1">
                  <a:ea typeface="Times New Roman"/>
                </a:rPr>
                <a:t>Разноуровневость</a:t>
              </a:r>
              <a:r>
                <a:rPr lang="ru-RU" sz="1600" dirty="0">
                  <a:ea typeface="Times New Roman"/>
                </a:rPr>
                <a:t> содержания</a:t>
              </a:r>
            </a:p>
            <a:p>
              <a:r>
                <a:rPr lang="ru-RU" sz="1600" dirty="0">
                  <a:ea typeface="Times New Roman"/>
                </a:rPr>
                <a:t>о</a:t>
              </a:r>
              <a:r>
                <a:rPr lang="ru-RU" sz="1600" dirty="0" smtClean="0">
                  <a:ea typeface="Times New Roman"/>
                </a:rPr>
                <a:t>бучения.</a:t>
              </a:r>
              <a:endParaRPr lang="ru-RU" sz="1600" dirty="0">
                <a:ea typeface="Times New Roman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372778" y="754365"/>
              <a:ext cx="396923" cy="389112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>
                  <a:latin typeface="+mj-lt"/>
                </a:rPr>
                <a:t>1</a:t>
              </a:r>
            </a:p>
          </p:txBody>
        </p:sp>
        <p:sp>
          <p:nvSpPr>
            <p:cNvPr id="13" name="Овал 12"/>
            <p:cNvSpPr/>
            <p:nvPr/>
          </p:nvSpPr>
          <p:spPr>
            <a:xfrm>
              <a:off x="372778" y="2173430"/>
              <a:ext cx="396923" cy="389112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>
                  <a:latin typeface="+mj-lt"/>
                </a:rPr>
                <a:t>2</a:t>
              </a:r>
            </a:p>
          </p:txBody>
        </p:sp>
        <p:sp>
          <p:nvSpPr>
            <p:cNvPr id="14" name="Овал 13"/>
            <p:cNvSpPr/>
            <p:nvPr/>
          </p:nvSpPr>
          <p:spPr>
            <a:xfrm>
              <a:off x="358775" y="2971236"/>
              <a:ext cx="396923" cy="389112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>
                  <a:latin typeface="+mj-lt"/>
                </a:rPr>
                <a:t>3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55698" y="692499"/>
              <a:ext cx="2579789" cy="1241951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600" dirty="0" smtClean="0"/>
                <a:t>Выделение </a:t>
              </a:r>
              <a:r>
                <a:rPr lang="ru-RU" sz="1600" dirty="0"/>
                <a:t>групп учащихся в зависимости от вида их </a:t>
              </a:r>
              <a:r>
                <a:rPr lang="ru-RU" sz="1600" dirty="0" smtClean="0"/>
                <a:t>одарённости</a:t>
              </a:r>
              <a:r>
                <a:rPr lang="ru-RU" sz="1600" dirty="0"/>
                <a:t>, организация индивидуального учебного плана, обучение по индивидуальным программам по отдельным учебным </a:t>
              </a:r>
              <a:r>
                <a:rPr lang="ru-RU" sz="1600" dirty="0" smtClean="0"/>
                <a:t>предметам.</a:t>
              </a:r>
              <a:endParaRPr lang="ru-RU" sz="1600" dirty="0">
                <a:latin typeface="Merriweather" pitchFamily="2" charset="-52"/>
                <a:ea typeface="Times New Roman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999197" y="738496"/>
              <a:ext cx="2562714" cy="354843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600" dirty="0">
                  <a:ea typeface="Times New Roman"/>
                </a:rPr>
                <a:t>Организация самостоятельной познавательной </a:t>
              </a:r>
              <a:r>
                <a:rPr lang="ru-RU" sz="1600" dirty="0" smtClean="0">
                  <a:ea typeface="Times New Roman"/>
                </a:rPr>
                <a:t>деятельности.</a:t>
              </a:r>
              <a:endParaRPr lang="ru-RU" sz="1600" dirty="0">
                <a:ea typeface="Times New Roman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69701" y="2032250"/>
              <a:ext cx="2483229" cy="709686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600" dirty="0"/>
                <a:t>И</a:t>
              </a:r>
              <a:r>
                <a:rPr lang="ru-RU" sz="1600" dirty="0" smtClean="0"/>
                <a:t>спользование </a:t>
              </a:r>
              <a:r>
                <a:rPr lang="ru-RU" sz="1600" dirty="0"/>
                <a:t>современных информационных технологий </a:t>
              </a:r>
              <a:br>
                <a:rPr lang="ru-RU" sz="1600" dirty="0"/>
              </a:br>
              <a:r>
                <a:rPr lang="ru-RU" sz="1600" dirty="0"/>
                <a:t>(в том числе дистанционного обучения</a:t>
              </a:r>
              <a:r>
                <a:rPr lang="ru-RU" sz="1600" dirty="0" smtClean="0"/>
                <a:t>).</a:t>
              </a:r>
              <a:endParaRPr lang="ru-RU" sz="1600" dirty="0">
                <a:latin typeface="Merriweather" pitchFamily="2" charset="-52"/>
                <a:ea typeface="Times New Roman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999197" y="1259472"/>
              <a:ext cx="2562714" cy="532265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600" dirty="0">
                  <a:ea typeface="Times New Roman"/>
                </a:rPr>
                <a:t>Использование</a:t>
              </a:r>
            </a:p>
            <a:p>
              <a:r>
                <a:rPr lang="ru-RU" sz="1600" dirty="0">
                  <a:ea typeface="Times New Roman"/>
                </a:rPr>
                <a:t>рефлексивно-</a:t>
              </a:r>
              <a:r>
                <a:rPr lang="ru-RU" sz="1600" dirty="0" err="1">
                  <a:ea typeface="Times New Roman"/>
                </a:rPr>
                <a:t>деятельностных</a:t>
              </a:r>
              <a:r>
                <a:rPr lang="ru-RU" sz="1600" dirty="0">
                  <a:ea typeface="Times New Roman"/>
                </a:rPr>
                <a:t> технологий </a:t>
              </a:r>
              <a:r>
                <a:rPr lang="ru-RU" sz="1600" dirty="0" smtClean="0">
                  <a:ea typeface="Times New Roman"/>
                </a:rPr>
                <a:t>обучения.</a:t>
              </a:r>
              <a:endParaRPr lang="ru-RU" sz="1600" dirty="0">
                <a:ea typeface="Times New Roman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999197" y="2074032"/>
              <a:ext cx="2562714" cy="177421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600" dirty="0" err="1"/>
                <a:t>Тьюторское</a:t>
              </a:r>
              <a:r>
                <a:rPr lang="ru-RU" sz="1600" dirty="0"/>
                <a:t> </a:t>
              </a:r>
              <a:r>
                <a:rPr lang="ru-RU" sz="1600" dirty="0" smtClean="0"/>
                <a:t>с</a:t>
              </a:r>
              <a:r>
                <a:rPr lang="ru-RU" sz="1600" dirty="0" smtClean="0">
                  <a:ea typeface="Times New Roman"/>
                </a:rPr>
                <a:t>опровождение.</a:t>
              </a:r>
              <a:endParaRPr lang="ru-RU" sz="1600" dirty="0">
                <a:ea typeface="Times New Roman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3602274" y="705946"/>
              <a:ext cx="396923" cy="389112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>
                  <a:latin typeface="+mj-lt"/>
                </a:rPr>
                <a:t>4</a:t>
              </a:r>
            </a:p>
          </p:txBody>
        </p:sp>
        <p:sp>
          <p:nvSpPr>
            <p:cNvPr id="21" name="Овал 20"/>
            <p:cNvSpPr/>
            <p:nvPr/>
          </p:nvSpPr>
          <p:spPr>
            <a:xfrm>
              <a:off x="3602274" y="1331049"/>
              <a:ext cx="396923" cy="389112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>
                  <a:latin typeface="+mj-lt"/>
                </a:rPr>
                <a:t>5</a:t>
              </a: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602274" y="1968186"/>
              <a:ext cx="396923" cy="389112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>
                  <a:latin typeface="+mj-lt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7644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8775" y="376238"/>
            <a:ext cx="714771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400" dirty="0">
                <a:solidFill>
                  <a:srgbClr val="5300A6"/>
                </a:solidFill>
                <a:latin typeface="+mj-lt"/>
              </a:rPr>
              <a:t>Подходы к отбору содержания обучения </a:t>
            </a:r>
            <a:r>
              <a:rPr lang="ru-RU" sz="2400" dirty="0" smtClean="0">
                <a:solidFill>
                  <a:srgbClr val="5300A6"/>
                </a:solidFill>
                <a:latin typeface="+mj-lt"/>
              </a:rPr>
              <a:t>одарённых детей:</a:t>
            </a:r>
            <a:endParaRPr lang="ru-RU" sz="2400" dirty="0">
              <a:solidFill>
                <a:srgbClr val="5300A6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8774" y="1971675"/>
            <a:ext cx="4005263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dirty="0" smtClean="0"/>
              <a:t>Изменение </a:t>
            </a:r>
            <a:r>
              <a:rPr lang="ru-RU" sz="1600" b="1" dirty="0"/>
              <a:t>количественных</a:t>
            </a:r>
            <a:r>
              <a:rPr lang="ru-RU" sz="1600" dirty="0"/>
              <a:t> характеристик:  </a:t>
            </a:r>
          </a:p>
          <a:p>
            <a:endParaRPr lang="ru-RU" sz="1600" dirty="0"/>
          </a:p>
          <a:p>
            <a:pPr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smtClean="0"/>
              <a:t>объём </a:t>
            </a:r>
            <a:r>
              <a:rPr lang="ru-RU" sz="1600" dirty="0"/>
              <a:t>учебного материала;</a:t>
            </a:r>
            <a:br>
              <a:rPr lang="ru-RU" sz="1600" dirty="0"/>
            </a:br>
            <a:endParaRPr lang="ru-RU" sz="1600" dirty="0"/>
          </a:p>
          <a:p>
            <a:pPr>
              <a:buFont typeface="Arial" pitchFamily="34" charset="0"/>
              <a:buChar char="•"/>
            </a:pPr>
            <a:r>
              <a:rPr lang="ru-RU" sz="1600" dirty="0"/>
              <a:t> темп обучения.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51388" y="1962150"/>
            <a:ext cx="4033838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dirty="0"/>
              <a:t>И</a:t>
            </a:r>
            <a:r>
              <a:rPr lang="ru-RU" sz="1600" dirty="0" smtClean="0"/>
              <a:t>зменение </a:t>
            </a:r>
            <a:r>
              <a:rPr lang="ru-RU" sz="1600" b="1" dirty="0"/>
              <a:t>качественных</a:t>
            </a:r>
            <a:r>
              <a:rPr lang="ru-RU" sz="1600" dirty="0"/>
              <a:t> характеристик:</a:t>
            </a:r>
          </a:p>
          <a:p>
            <a:endParaRPr lang="ru-RU" sz="1600" dirty="0"/>
          </a:p>
          <a:p>
            <a:pPr>
              <a:buFont typeface="Arial" pitchFamily="34" charset="0"/>
              <a:buChar char="•"/>
            </a:pPr>
            <a:r>
              <a:rPr lang="ru-RU" sz="1600" dirty="0"/>
              <a:t> соотношение различных направлений;</a:t>
            </a:r>
          </a:p>
          <a:p>
            <a:pPr>
              <a:buFont typeface="Arial" pitchFamily="34" charset="0"/>
              <a:buChar char="•"/>
            </a:pPr>
            <a:endParaRPr lang="ru-RU" sz="1600" dirty="0"/>
          </a:p>
          <a:p>
            <a:pPr>
              <a:buFont typeface="Arial" pitchFamily="34" charset="0"/>
              <a:buChar char="•"/>
            </a:pPr>
            <a:r>
              <a:rPr lang="ru-RU" sz="1600" dirty="0"/>
              <a:t> моделирование содержания;</a:t>
            </a:r>
          </a:p>
          <a:p>
            <a:pPr>
              <a:buFont typeface="Arial" pitchFamily="34" charset="0"/>
              <a:buChar char="•"/>
            </a:pPr>
            <a:endParaRPr lang="ru-RU" sz="1600" dirty="0"/>
          </a:p>
          <a:p>
            <a:pPr>
              <a:buFont typeface="Arial" pitchFamily="34" charset="0"/>
              <a:buChar char="•"/>
            </a:pPr>
            <a:r>
              <a:rPr lang="ru-RU" sz="1600" dirty="0"/>
              <a:t> характер его подачи (алгоритмизированный, </a:t>
            </a:r>
            <a:br>
              <a:rPr lang="ru-RU" sz="1600" dirty="0"/>
            </a:br>
            <a:r>
              <a:rPr lang="ru-RU" sz="1600" dirty="0"/>
              <a:t>эвристический и др</a:t>
            </a:r>
            <a:r>
              <a:rPr lang="ru-RU" sz="1600" dirty="0" smtClean="0"/>
              <a:t>.).</a:t>
            </a:r>
            <a:endParaRPr lang="ru-RU" sz="1600" dirty="0"/>
          </a:p>
        </p:txBody>
      </p:sp>
      <p:sp>
        <p:nvSpPr>
          <p:cNvPr id="13" name="Овал 12"/>
          <p:cNvSpPr/>
          <p:nvPr/>
        </p:nvSpPr>
        <p:spPr>
          <a:xfrm>
            <a:off x="358775" y="1269286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1</a:t>
            </a:r>
          </a:p>
        </p:txBody>
      </p:sp>
      <p:sp>
        <p:nvSpPr>
          <p:cNvPr id="14" name="Овал 13"/>
          <p:cNvSpPr/>
          <p:nvPr/>
        </p:nvSpPr>
        <p:spPr>
          <a:xfrm>
            <a:off x="4751388" y="1269286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35778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58775" y="376238"/>
            <a:ext cx="84264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000" b="1" dirty="0">
                <a:solidFill>
                  <a:srgbClr val="5300A6"/>
                </a:solidFill>
                <a:latin typeface="+mj-lt"/>
              </a:rPr>
              <a:t>Стратегии</a:t>
            </a:r>
            <a:r>
              <a:rPr lang="ru-RU" sz="2000" dirty="0">
                <a:solidFill>
                  <a:srgbClr val="5300A6"/>
                </a:solidFill>
                <a:latin typeface="+mj-lt"/>
              </a:rPr>
              <a:t> разработки содержания учебных программ</a:t>
            </a:r>
          </a:p>
          <a:p>
            <a:pPr algn="ctr"/>
            <a:r>
              <a:rPr lang="ru-RU" sz="2000" dirty="0">
                <a:solidFill>
                  <a:srgbClr val="5300A6"/>
                </a:solidFill>
                <a:latin typeface="+mj-lt"/>
              </a:rPr>
              <a:t>для обучения </a:t>
            </a:r>
            <a:r>
              <a:rPr lang="ru-RU" sz="2000" dirty="0" smtClean="0">
                <a:solidFill>
                  <a:srgbClr val="5300A6"/>
                </a:solidFill>
                <a:latin typeface="+mj-lt"/>
              </a:rPr>
              <a:t>одарённых </a:t>
            </a:r>
            <a:r>
              <a:rPr lang="ru-RU" sz="2000" dirty="0">
                <a:solidFill>
                  <a:srgbClr val="5300A6"/>
                </a:solidFill>
                <a:latin typeface="+mj-lt"/>
              </a:rPr>
              <a:t>учащихся</a:t>
            </a:r>
          </a:p>
        </p:txBody>
      </p:sp>
      <p:sp useBgFill="1">
        <p:nvSpPr>
          <p:cNvPr id="13" name="TextBox 12"/>
          <p:cNvSpPr txBox="1">
            <a:spLocks/>
          </p:cNvSpPr>
          <p:nvPr/>
        </p:nvSpPr>
        <p:spPr>
          <a:xfrm>
            <a:off x="504825" y="1234535"/>
            <a:ext cx="1905000" cy="1537240"/>
          </a:xfrm>
          <a:prstGeom prst="ellipse">
            <a:avLst/>
          </a:prstGeom>
          <a:ln w="15875">
            <a:solidFill>
              <a:srgbClr val="5300A6">
                <a:alpha val="50000"/>
              </a:srgbClr>
            </a:solidFill>
            <a:prstDash val="sysDot"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800" b="1" dirty="0"/>
              <a:t>Ускорение</a:t>
            </a:r>
            <a:endParaRPr lang="ru-RU" sz="1800" b="1" dirty="0">
              <a:latin typeface="Merriweather" pitchFamily="2" charset="-52"/>
            </a:endParaRPr>
          </a:p>
        </p:txBody>
      </p:sp>
      <p:sp useBgFill="1">
        <p:nvSpPr>
          <p:cNvPr id="14" name="TextBox 13"/>
          <p:cNvSpPr txBox="1">
            <a:spLocks/>
          </p:cNvSpPr>
          <p:nvPr/>
        </p:nvSpPr>
        <p:spPr>
          <a:xfrm>
            <a:off x="2495550" y="1228725"/>
            <a:ext cx="1885949" cy="1514475"/>
          </a:xfrm>
          <a:prstGeom prst="ellipse">
            <a:avLst/>
          </a:prstGeom>
          <a:ln w="15875">
            <a:solidFill>
              <a:srgbClr val="5300A6">
                <a:alpha val="50000"/>
              </a:srgbClr>
            </a:solidFill>
            <a:prstDash val="sysDot"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800" b="1" dirty="0"/>
              <a:t>Углубление</a:t>
            </a:r>
            <a:endParaRPr lang="ru-RU" sz="1800" b="1" dirty="0">
              <a:latin typeface="Merriweather" pitchFamily="2" charset="-52"/>
            </a:endParaRPr>
          </a:p>
        </p:txBody>
      </p:sp>
      <p:sp useBgFill="1">
        <p:nvSpPr>
          <p:cNvPr id="15" name="TextBox 14"/>
          <p:cNvSpPr txBox="1">
            <a:spLocks/>
          </p:cNvSpPr>
          <p:nvPr/>
        </p:nvSpPr>
        <p:spPr>
          <a:xfrm>
            <a:off x="6715125" y="1234535"/>
            <a:ext cx="2070100" cy="1499140"/>
          </a:xfrm>
          <a:prstGeom prst="ellipse">
            <a:avLst/>
          </a:prstGeom>
          <a:ln w="15875">
            <a:solidFill>
              <a:srgbClr val="5300A6">
                <a:alpha val="50000"/>
              </a:srgbClr>
            </a:solidFill>
            <a:prstDash val="sysDot"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800" b="1" dirty="0" smtClean="0"/>
              <a:t>Проблема-</a:t>
            </a:r>
          </a:p>
          <a:p>
            <a:pPr algn="ctr"/>
            <a:r>
              <a:rPr lang="ru-RU" sz="1800" b="1" dirty="0" err="1" smtClean="0"/>
              <a:t>тизация</a:t>
            </a:r>
            <a:endParaRPr lang="ru-RU" sz="1800" dirty="0">
              <a:latin typeface="Merriweather" pitchFamily="2" charset="-52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40823" y="1129760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1</a:t>
            </a:r>
          </a:p>
        </p:txBody>
      </p:sp>
      <p:sp>
        <p:nvSpPr>
          <p:cNvPr id="17" name="Овал 16"/>
          <p:cNvSpPr/>
          <p:nvPr/>
        </p:nvSpPr>
        <p:spPr>
          <a:xfrm>
            <a:off x="2560200" y="1148810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2</a:t>
            </a:r>
          </a:p>
        </p:txBody>
      </p:sp>
      <p:sp>
        <p:nvSpPr>
          <p:cNvPr id="18" name="Овал 17"/>
          <p:cNvSpPr/>
          <p:nvPr/>
        </p:nvSpPr>
        <p:spPr>
          <a:xfrm>
            <a:off x="7029872" y="1129760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4</a:t>
            </a:r>
          </a:p>
        </p:txBody>
      </p:sp>
      <p:sp useBgFill="1">
        <p:nvSpPr>
          <p:cNvPr id="24" name="TextBox 23"/>
          <p:cNvSpPr txBox="1">
            <a:spLocks/>
          </p:cNvSpPr>
          <p:nvPr/>
        </p:nvSpPr>
        <p:spPr>
          <a:xfrm>
            <a:off x="4600576" y="1257300"/>
            <a:ext cx="1914524" cy="1457325"/>
          </a:xfrm>
          <a:prstGeom prst="ellipse">
            <a:avLst/>
          </a:prstGeom>
          <a:ln w="15875">
            <a:solidFill>
              <a:srgbClr val="5300A6">
                <a:alpha val="50000"/>
              </a:srgbClr>
            </a:solidFill>
            <a:prstDash val="sysDot"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800" b="1" dirty="0"/>
              <a:t>Обогащение</a:t>
            </a:r>
            <a:endParaRPr lang="ru-RU" sz="1800" b="1" dirty="0">
              <a:latin typeface="Merriweather" pitchFamily="2" charset="-52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760475" y="1139285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12551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8774" y="1991729"/>
            <a:ext cx="2557463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dirty="0"/>
              <a:t>Содержание учебного материала должно создать для </a:t>
            </a:r>
            <a:r>
              <a:rPr lang="ru-RU" sz="1400" dirty="0" smtClean="0"/>
              <a:t>одарённого </a:t>
            </a:r>
            <a:r>
              <a:rPr lang="ru-RU" sz="1400" dirty="0"/>
              <a:t>школьника условия осознания познавательного процесса как перманентного, чтобы впоследствии он сумел активно влиять на этот процесс.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8775" y="409575"/>
            <a:ext cx="842645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400" dirty="0">
                <a:solidFill>
                  <a:srgbClr val="5300A6"/>
                </a:solidFill>
                <a:latin typeface="+mj-lt"/>
              </a:rPr>
              <a:t>Критерии отбора учебного материала при работе </a:t>
            </a:r>
            <a:br>
              <a:rPr lang="ru-RU" sz="2400" dirty="0">
                <a:solidFill>
                  <a:srgbClr val="5300A6"/>
                </a:solidFill>
                <a:latin typeface="+mj-lt"/>
              </a:rPr>
            </a:br>
            <a:r>
              <a:rPr lang="ru-RU" sz="2400" dirty="0">
                <a:solidFill>
                  <a:srgbClr val="5300A6"/>
                </a:solidFill>
                <a:latin typeface="+mj-lt"/>
              </a:rPr>
              <a:t>с </a:t>
            </a:r>
            <a:r>
              <a:rPr lang="ru-RU" sz="2400" dirty="0" smtClean="0">
                <a:solidFill>
                  <a:srgbClr val="5300A6"/>
                </a:solidFill>
                <a:latin typeface="+mj-lt"/>
              </a:rPr>
              <a:t>одарёнными школьниками:</a:t>
            </a:r>
            <a:endParaRPr lang="ru-RU" sz="2400" dirty="0">
              <a:solidFill>
                <a:srgbClr val="5300A6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6601" y="1991729"/>
            <a:ext cx="2555874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ru-RU" sz="1400" dirty="0"/>
              <a:t>Научный характер содержания учебного материала предполагает создание условий, предшествующих освоению методов интеллектуальной деятельности, требующей абстрактных понятий и мыслительных процессов более высокого уровня.</a:t>
            </a:r>
            <a:endParaRPr lang="ru-RU" sz="1400" dirty="0">
              <a:ea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27764" y="1991729"/>
            <a:ext cx="2555874" cy="1508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dirty="0"/>
              <a:t>Синтез знаний на основе усиления </a:t>
            </a:r>
            <a:r>
              <a:rPr lang="ru-RU" sz="1400" dirty="0" err="1"/>
              <a:t>межпредметных</a:t>
            </a:r>
            <a:r>
              <a:rPr lang="ru-RU" sz="1400" dirty="0"/>
              <a:t> связей, их обобщение и эффективное использование в конкретной практической ситуации с </a:t>
            </a:r>
            <a:r>
              <a:rPr lang="ru-RU" sz="1400" dirty="0" smtClean="0"/>
              <a:t>учётом </a:t>
            </a:r>
            <a:r>
              <a:rPr lang="ru-RU" sz="1400" dirty="0"/>
              <a:t>законов </a:t>
            </a:r>
            <a:r>
              <a:rPr lang="ru-RU" sz="1400" dirty="0" smtClean="0"/>
              <a:t>творчества.</a:t>
            </a:r>
            <a:endParaRPr lang="ru-RU" sz="1400" dirty="0"/>
          </a:p>
        </p:txBody>
      </p:sp>
      <p:sp>
        <p:nvSpPr>
          <p:cNvPr id="14" name="Овал 13"/>
          <p:cNvSpPr/>
          <p:nvPr/>
        </p:nvSpPr>
        <p:spPr>
          <a:xfrm>
            <a:off x="1367505" y="1319322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1</a:t>
            </a:r>
          </a:p>
        </p:txBody>
      </p:sp>
      <p:sp>
        <p:nvSpPr>
          <p:cNvPr id="15" name="Овал 14"/>
          <p:cNvSpPr/>
          <p:nvPr/>
        </p:nvSpPr>
        <p:spPr>
          <a:xfrm>
            <a:off x="4302793" y="1319322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2</a:t>
            </a:r>
          </a:p>
        </p:txBody>
      </p:sp>
      <p:sp>
        <p:nvSpPr>
          <p:cNvPr id="16" name="Овал 15"/>
          <p:cNvSpPr/>
          <p:nvPr/>
        </p:nvSpPr>
        <p:spPr>
          <a:xfrm>
            <a:off x="7238081" y="1319322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78737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8775" y="288000"/>
            <a:ext cx="79000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>
                <a:solidFill>
                  <a:srgbClr val="5300A6"/>
                </a:solidFill>
                <a:latin typeface="+mj-lt"/>
              </a:rPr>
              <a:t>Программы обучения для интеллектуально </a:t>
            </a:r>
            <a:r>
              <a:rPr lang="ru-RU" sz="2400" dirty="0" smtClean="0">
                <a:solidFill>
                  <a:srgbClr val="5300A6"/>
                </a:solidFill>
                <a:latin typeface="+mj-lt"/>
              </a:rPr>
              <a:t>одарённых </a:t>
            </a:r>
            <a:r>
              <a:rPr lang="ru-RU" sz="2400" dirty="0">
                <a:solidFill>
                  <a:srgbClr val="5300A6"/>
                </a:solidFill>
                <a:latin typeface="+mj-lt"/>
              </a:rPr>
              <a:t>учащихся должны:</a:t>
            </a:r>
          </a:p>
        </p:txBody>
      </p:sp>
      <p:grpSp>
        <p:nvGrpSpPr>
          <p:cNvPr id="4" name="Группа 13"/>
          <p:cNvGrpSpPr/>
          <p:nvPr/>
        </p:nvGrpSpPr>
        <p:grpSpPr>
          <a:xfrm>
            <a:off x="358775" y="1146204"/>
            <a:ext cx="4033838" cy="540001"/>
            <a:chOff x="377825" y="1565669"/>
            <a:chExt cx="4033838" cy="543327"/>
          </a:xfrm>
        </p:grpSpPr>
        <p:sp>
          <p:nvSpPr>
            <p:cNvPr id="11" name="Овал 10"/>
            <p:cNvSpPr/>
            <p:nvPr/>
          </p:nvSpPr>
          <p:spPr>
            <a:xfrm>
              <a:off x="377825" y="1565669"/>
              <a:ext cx="540000" cy="543327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</a:rPr>
                <a:t>1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17824" y="1592104"/>
              <a:ext cx="3493839" cy="495477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pPr lvl="0"/>
              <a:r>
                <a:rPr lang="ru-RU" sz="1600" dirty="0"/>
                <a:t>включать изучение широких (глобальных) тем и </a:t>
              </a:r>
              <a:r>
                <a:rPr lang="ru-RU" sz="1600" dirty="0" smtClean="0"/>
                <a:t>проблем;</a:t>
              </a:r>
              <a:endParaRPr lang="ru-RU" sz="1600" dirty="0"/>
            </a:p>
          </p:txBody>
        </p:sp>
      </p:grpSp>
      <p:grpSp>
        <p:nvGrpSpPr>
          <p:cNvPr id="5" name="Группа 12"/>
          <p:cNvGrpSpPr/>
          <p:nvPr/>
        </p:nvGrpSpPr>
        <p:grpSpPr>
          <a:xfrm>
            <a:off x="358775" y="1866451"/>
            <a:ext cx="4033837" cy="539999"/>
            <a:chOff x="311150" y="1961622"/>
            <a:chExt cx="4033837" cy="479163"/>
          </a:xfrm>
        </p:grpSpPr>
        <p:sp>
          <p:nvSpPr>
            <p:cNvPr id="18" name="Овал 17"/>
            <p:cNvSpPr/>
            <p:nvPr/>
          </p:nvSpPr>
          <p:spPr>
            <a:xfrm>
              <a:off x="311150" y="1961622"/>
              <a:ext cx="540000" cy="479163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</a:rPr>
                <a:t>2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51148" y="1990029"/>
              <a:ext cx="3493839" cy="436965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pPr lvl="0"/>
              <a:r>
                <a:rPr lang="ru-RU" sz="1600" dirty="0"/>
                <a:t>использовать в обучении междисциплинарный </a:t>
              </a:r>
              <a:r>
                <a:rPr lang="ru-RU" sz="1600" dirty="0" smtClean="0"/>
                <a:t>подход;</a:t>
              </a:r>
              <a:endParaRPr lang="ru-RU" sz="1600" dirty="0"/>
            </a:p>
          </p:txBody>
        </p:sp>
      </p:grpSp>
      <p:grpSp>
        <p:nvGrpSpPr>
          <p:cNvPr id="6" name="Группа 9"/>
          <p:cNvGrpSpPr/>
          <p:nvPr/>
        </p:nvGrpSpPr>
        <p:grpSpPr>
          <a:xfrm>
            <a:off x="358914" y="4227260"/>
            <a:ext cx="4032797" cy="540000"/>
            <a:chOff x="282694" y="2640715"/>
            <a:chExt cx="4033834" cy="428039"/>
          </a:xfrm>
        </p:grpSpPr>
        <p:sp>
          <p:nvSpPr>
            <p:cNvPr id="29" name="Овал 28"/>
            <p:cNvSpPr/>
            <p:nvPr/>
          </p:nvSpPr>
          <p:spPr>
            <a:xfrm>
              <a:off x="282694" y="2640715"/>
              <a:ext cx="540000" cy="428039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</a:rPr>
                <a:t>5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22691" y="2665367"/>
              <a:ext cx="3493837" cy="390342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600" dirty="0"/>
                <a:t>содействовать изучению способов получения </a:t>
              </a:r>
              <a:r>
                <a:rPr lang="ru-RU" sz="1600" dirty="0" smtClean="0"/>
                <a:t>знаний; </a:t>
              </a:r>
              <a:endParaRPr lang="ru-RU" sz="1600" dirty="0"/>
            </a:p>
          </p:txBody>
        </p:sp>
      </p:grpSp>
      <p:grpSp>
        <p:nvGrpSpPr>
          <p:cNvPr id="7" name="Группа 8"/>
          <p:cNvGrpSpPr/>
          <p:nvPr/>
        </p:nvGrpSpPr>
        <p:grpSpPr>
          <a:xfrm>
            <a:off x="4751386" y="1146742"/>
            <a:ext cx="4116387" cy="540000"/>
            <a:chOff x="4979767" y="1430040"/>
            <a:chExt cx="3779226" cy="540000"/>
          </a:xfrm>
        </p:grpSpPr>
        <p:sp>
          <p:nvSpPr>
            <p:cNvPr id="27" name="Овал 26"/>
            <p:cNvSpPr/>
            <p:nvPr/>
          </p:nvSpPr>
          <p:spPr>
            <a:xfrm>
              <a:off x="4979767" y="1430040"/>
              <a:ext cx="49577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</a:rPr>
                <a:t>6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475538" y="1441608"/>
              <a:ext cx="3283455" cy="492443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600" dirty="0"/>
                <a:t>обеспечивать гибкость и вариативность учебного </a:t>
              </a:r>
              <a:r>
                <a:rPr lang="ru-RU" sz="1600" dirty="0" smtClean="0"/>
                <a:t>процесса;</a:t>
              </a:r>
              <a:endParaRPr lang="ru-RU" sz="16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751388" y="2659234"/>
            <a:ext cx="4033837" cy="1742599"/>
            <a:chOff x="4779963" y="2007822"/>
            <a:chExt cx="4033837" cy="1742599"/>
          </a:xfrm>
        </p:grpSpPr>
        <p:sp>
          <p:nvSpPr>
            <p:cNvPr id="32" name="Овал 31"/>
            <p:cNvSpPr/>
            <p:nvPr/>
          </p:nvSpPr>
          <p:spPr>
            <a:xfrm>
              <a:off x="4779963" y="2007822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</a:rPr>
                <a:t>8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320860" y="2026872"/>
              <a:ext cx="3492940" cy="1723549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600" dirty="0"/>
                <a:t>гарантировать наличие и свободное использование разнообразных </a:t>
              </a:r>
            </a:p>
            <a:p>
              <a:r>
                <a:rPr lang="ru-RU" sz="1600" dirty="0"/>
                <a:t>источников и </a:t>
              </a:r>
            </a:p>
            <a:p>
              <a:r>
                <a:rPr lang="ru-RU" sz="1600" dirty="0"/>
                <a:t>способов </a:t>
              </a:r>
            </a:p>
            <a:p>
              <a:r>
                <a:rPr lang="ru-RU" sz="1600" dirty="0"/>
                <a:t>получения </a:t>
              </a:r>
            </a:p>
            <a:p>
              <a:r>
                <a:rPr lang="ru-RU" sz="1600" dirty="0"/>
                <a:t>и</a:t>
              </a:r>
              <a:r>
                <a:rPr lang="ru-RU" sz="1600" dirty="0" smtClean="0"/>
                <a:t>нформации.</a:t>
              </a:r>
              <a:endParaRPr lang="ru-RU" sz="1600" dirty="0">
                <a:latin typeface="+mj-lt"/>
              </a:endParaRPr>
            </a:p>
          </p:txBody>
        </p:sp>
      </p:grpSp>
      <p:grpSp>
        <p:nvGrpSpPr>
          <p:cNvPr id="9" name="Группа 9"/>
          <p:cNvGrpSpPr/>
          <p:nvPr/>
        </p:nvGrpSpPr>
        <p:grpSpPr>
          <a:xfrm>
            <a:off x="358775" y="2661945"/>
            <a:ext cx="4032938" cy="539999"/>
            <a:chOff x="346572" y="2751421"/>
            <a:chExt cx="3874898" cy="428039"/>
          </a:xfrm>
        </p:grpSpPr>
        <p:sp>
          <p:nvSpPr>
            <p:cNvPr id="23" name="Овал 22"/>
            <p:cNvSpPr/>
            <p:nvPr/>
          </p:nvSpPr>
          <p:spPr>
            <a:xfrm>
              <a:off x="346572" y="2751421"/>
              <a:ext cx="518839" cy="428039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</a:rPr>
                <a:t>3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865409" y="2778075"/>
              <a:ext cx="3356061" cy="390342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pPr lvl="0"/>
              <a:r>
                <a:rPr lang="ru-RU" sz="1600" dirty="0"/>
                <a:t>предполагать изучение проблем «открытого типа</a:t>
              </a:r>
              <a:r>
                <a:rPr lang="ru-RU" sz="1600" dirty="0" smtClean="0"/>
                <a:t>»;</a:t>
              </a:r>
              <a:endParaRPr lang="ru-RU" sz="1600" dirty="0"/>
            </a:p>
          </p:txBody>
        </p:sp>
      </p:grpSp>
      <p:grpSp>
        <p:nvGrpSpPr>
          <p:cNvPr id="10" name="Группа 24"/>
          <p:cNvGrpSpPr/>
          <p:nvPr/>
        </p:nvGrpSpPr>
        <p:grpSpPr>
          <a:xfrm>
            <a:off x="4751388" y="1866450"/>
            <a:ext cx="3936012" cy="540000"/>
            <a:chOff x="4792063" y="1572652"/>
            <a:chExt cx="3936012" cy="540000"/>
          </a:xfrm>
        </p:grpSpPr>
        <p:sp>
          <p:nvSpPr>
            <p:cNvPr id="26" name="Овал 25"/>
            <p:cNvSpPr/>
            <p:nvPr/>
          </p:nvSpPr>
          <p:spPr>
            <a:xfrm>
              <a:off x="4792063" y="1572652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</a:rPr>
                <a:t>7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332061" y="1604667"/>
              <a:ext cx="3396014" cy="492443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600" dirty="0"/>
                <a:t>поддерживать и развивать самостоятельность в </a:t>
              </a:r>
              <a:r>
                <a:rPr lang="ru-RU" sz="1600" dirty="0" smtClean="0"/>
                <a:t>учении;</a:t>
              </a:r>
              <a:endParaRPr lang="ru-RU" sz="1600" dirty="0">
                <a:latin typeface="+mj-lt"/>
              </a:endParaRPr>
            </a:p>
          </p:txBody>
        </p:sp>
      </p:grpSp>
      <p:grpSp>
        <p:nvGrpSpPr>
          <p:cNvPr id="13" name="Группа 9"/>
          <p:cNvGrpSpPr/>
          <p:nvPr/>
        </p:nvGrpSpPr>
        <p:grpSpPr>
          <a:xfrm>
            <a:off x="358914" y="3480278"/>
            <a:ext cx="4032799" cy="539999"/>
            <a:chOff x="111200" y="2584666"/>
            <a:chExt cx="4033836" cy="428038"/>
          </a:xfrm>
        </p:grpSpPr>
        <p:sp>
          <p:nvSpPr>
            <p:cNvPr id="36" name="Овал 35"/>
            <p:cNvSpPr/>
            <p:nvPr/>
          </p:nvSpPr>
          <p:spPr>
            <a:xfrm>
              <a:off x="111200" y="2584666"/>
              <a:ext cx="540000" cy="428038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</a:rPr>
                <a:t>4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51198" y="2600854"/>
              <a:ext cx="3493838" cy="390342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600" dirty="0"/>
                <a:t>учитывать интересы </a:t>
              </a:r>
              <a:r>
                <a:rPr lang="ru-RU" sz="1600" dirty="0" smtClean="0"/>
                <a:t>одарённого ребёнка;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4692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8775" y="288000"/>
            <a:ext cx="79000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>
                <a:solidFill>
                  <a:srgbClr val="5300A6"/>
                </a:solidFill>
                <a:latin typeface="+mj-lt"/>
              </a:rPr>
              <a:t>Программы обучения для интеллектуально </a:t>
            </a:r>
            <a:r>
              <a:rPr lang="ru-RU" sz="2400" dirty="0" smtClean="0">
                <a:solidFill>
                  <a:srgbClr val="5300A6"/>
                </a:solidFill>
                <a:latin typeface="+mj-lt"/>
              </a:rPr>
              <a:t>одарённых </a:t>
            </a:r>
            <a:r>
              <a:rPr lang="ru-RU" sz="2400" dirty="0">
                <a:solidFill>
                  <a:srgbClr val="5300A6"/>
                </a:solidFill>
                <a:latin typeface="+mj-lt"/>
              </a:rPr>
              <a:t>учащихся должны:</a:t>
            </a:r>
          </a:p>
        </p:txBody>
      </p:sp>
      <p:sp>
        <p:nvSpPr>
          <p:cNvPr id="11" name="Овал 10"/>
          <p:cNvSpPr/>
          <p:nvPr/>
        </p:nvSpPr>
        <p:spPr>
          <a:xfrm>
            <a:off x="339725" y="1344597"/>
            <a:ext cx="540000" cy="536693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>
                <a:latin typeface="+mj-lt"/>
              </a:rPr>
              <a:t>9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79725" y="1344597"/>
            <a:ext cx="3474788" cy="738664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pPr lvl="0"/>
            <a:r>
              <a:rPr lang="ru-RU" sz="1600" dirty="0"/>
              <a:t>предусматривать качественное изменение самой учебной ситуации и учебного </a:t>
            </a:r>
            <a:r>
              <a:rPr lang="ru-RU" sz="1600" dirty="0" smtClean="0"/>
              <a:t>материала; </a:t>
            </a:r>
            <a:endParaRPr lang="ru-RU" sz="1600" dirty="0"/>
          </a:p>
        </p:txBody>
      </p:sp>
      <p:sp>
        <p:nvSpPr>
          <p:cNvPr id="18" name="Овал 17"/>
          <p:cNvSpPr/>
          <p:nvPr/>
        </p:nvSpPr>
        <p:spPr>
          <a:xfrm>
            <a:off x="339725" y="2571750"/>
            <a:ext cx="540000" cy="561976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>
                <a:latin typeface="+mj-lt"/>
              </a:rPr>
              <a:t>10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79724" y="2577564"/>
            <a:ext cx="3503364" cy="1969770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pPr lvl="0"/>
            <a:r>
              <a:rPr lang="ru-RU" sz="1600" dirty="0"/>
              <a:t>обучать детей оценивать результаты своей работы с помощью содержательных критериев, формировать у них навыки публичного обсуждения и отстаивания своих идей и результатов творческой </a:t>
            </a:r>
            <a:r>
              <a:rPr lang="ru-RU" sz="1600" dirty="0" smtClean="0"/>
              <a:t>деятельности;</a:t>
            </a:r>
            <a:endParaRPr lang="ru-RU" sz="1600" dirty="0"/>
          </a:p>
        </p:txBody>
      </p:sp>
      <p:sp>
        <p:nvSpPr>
          <p:cNvPr id="27" name="Овал 26"/>
          <p:cNvSpPr/>
          <p:nvPr/>
        </p:nvSpPr>
        <p:spPr>
          <a:xfrm>
            <a:off x="4751388" y="1346169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>
                <a:latin typeface="+mj-lt"/>
              </a:rPr>
              <a:t>11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91387" y="1344597"/>
            <a:ext cx="3692167" cy="984885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600" dirty="0"/>
              <a:t>способствовать развитию рефлексии, самопознания, а также пониманию индивидуальных особенностей других </a:t>
            </a:r>
            <a:r>
              <a:rPr lang="ru-RU" sz="1600" dirty="0" smtClean="0"/>
              <a:t>людей;</a:t>
            </a:r>
            <a:endParaRPr lang="ru-RU" sz="1600" dirty="0"/>
          </a:p>
        </p:txBody>
      </p:sp>
      <p:sp>
        <p:nvSpPr>
          <p:cNvPr id="32" name="Овал 31"/>
          <p:cNvSpPr/>
          <p:nvPr/>
        </p:nvSpPr>
        <p:spPr>
          <a:xfrm>
            <a:off x="4760913" y="2571750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>
                <a:latin typeface="+mj-lt"/>
              </a:rPr>
              <a:t>12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291387" y="2577564"/>
            <a:ext cx="3493838" cy="984885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600" dirty="0"/>
              <a:t>включить элементы индивидуализированной психологической поддержки </a:t>
            </a:r>
          </a:p>
          <a:p>
            <a:r>
              <a:rPr lang="ru-RU" sz="1600" dirty="0"/>
              <a:t>и </a:t>
            </a:r>
            <a:r>
              <a:rPr lang="ru-RU" sz="1600" dirty="0" smtClean="0"/>
              <a:t>помощи.</a:t>
            </a: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4692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"/>
            <a:ext cx="9144000" cy="5143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44615" y="361951"/>
            <a:ext cx="461889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Merriweather" pitchFamily="2" charset="-52"/>
                <a:ea typeface="Times New Roman"/>
              </a:rPr>
              <a:t>Урок как основная форма </a:t>
            </a:r>
          </a:p>
          <a:p>
            <a:r>
              <a:rPr lang="ru-RU" sz="2400" dirty="0">
                <a:solidFill>
                  <a:srgbClr val="C00000"/>
                </a:solidFill>
                <a:latin typeface="Merriweather" pitchFamily="2" charset="-52"/>
                <a:ea typeface="Times New Roman"/>
              </a:rPr>
              <a:t>организации </a:t>
            </a:r>
            <a:r>
              <a:rPr lang="ru-RU" sz="2400" dirty="0" smtClean="0">
                <a:solidFill>
                  <a:srgbClr val="C00000"/>
                </a:solidFill>
                <a:latin typeface="Merriweather" pitchFamily="2" charset="-52"/>
                <a:ea typeface="Times New Roman"/>
              </a:rPr>
              <a:t>обучения: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8774" y="1287435"/>
            <a:ext cx="8152179" cy="295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ru-RU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—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коллективно-индивидуальная форма взаимодействия учителя и учащихся, в результате которого происходит усвоение учащимися знаний, умений и навыков, развитие их способностей, опыта деятельности, общения и отношений, а также совершенствование педагогического мастерства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учителя;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—  система взаимообусловленной организационной и учебно-воспитательной деятельности учителя в единстве с учебно-познавательной деятельностью учащихся, направленная на достижение целей и задач образования, воспитания и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1930617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4538" y="1565550"/>
            <a:ext cx="5473700" cy="443198"/>
          </a:xfrm>
        </p:spPr>
        <p:txBody>
          <a:bodyPr wrap="square" lIns="0" tIns="0" rIns="0" bIns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Методы обучения —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938" y="2136288"/>
            <a:ext cx="7725507" cy="1436291"/>
          </a:xfrm>
        </p:spPr>
        <p:txBody>
          <a:bodyPr wrap="square" lIns="0" tIns="0" rIns="0" bIns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ru-RU" sz="1600" dirty="0" smtClean="0"/>
          </a:p>
          <a:p>
            <a:pPr marL="0" indent="0">
              <a:lnSpc>
                <a:spcPct val="100000"/>
              </a:lnSpc>
              <a:buNone/>
            </a:pPr>
            <a:endParaRPr lang="ru-RU" sz="1600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 smtClean="0"/>
              <a:t>способы </a:t>
            </a:r>
            <a:r>
              <a:rPr lang="ru-RU" sz="1600" dirty="0"/>
              <a:t>организации совместной деятельности учителя и учащихся, направленные на усвоение учащимися знаний и умений, выработку навыков, развитие познавательных способностей и личностных качеств. </a:t>
            </a:r>
            <a:endParaRPr lang="ru-RU" sz="1600" dirty="0">
              <a:latin typeface="+mj-lt"/>
              <a:ea typeface="Roboto" pitchFamily="2" charset="0"/>
              <a:cs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060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851367"/>
            <a:ext cx="3625584" cy="443198"/>
          </a:xfrm>
        </p:spPr>
        <p:txBody>
          <a:bodyPr wrap="square" lIns="0" tIns="0" rIns="0" bIns="0">
            <a:spAutoFit/>
          </a:bodyPr>
          <a:lstStyle/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Одарённость —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775" y="1355977"/>
            <a:ext cx="8386640" cy="664797"/>
          </a:xfrm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ru-RU" sz="1600" i="1" dirty="0">
                <a:solidFill>
                  <a:schemeClr val="accent5">
                    <a:lumMod val="75000"/>
                  </a:schemeClr>
                </a:solidFill>
              </a:rPr>
              <a:t>системное, развивающееся в течение жизни качество психики, которое определяет возможность достижения человеком более высоких (необычных, незаурядных) результатов в одном или нескольких видах деятельности по сравнению с другими людьми.</a:t>
            </a:r>
            <a:endParaRPr lang="ru-RU" sz="18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8775" y="2968583"/>
            <a:ext cx="54737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Одарённый ребёнок —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16DACC7-910D-4E3B-B5F6-A3707D61C749}"/>
              </a:ext>
            </a:extLst>
          </p:cNvPr>
          <p:cNvSpPr/>
          <p:nvPr/>
        </p:nvSpPr>
        <p:spPr>
          <a:xfrm>
            <a:off x="358775" y="3589586"/>
            <a:ext cx="8386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i="1" dirty="0">
                <a:solidFill>
                  <a:schemeClr val="accent5">
                    <a:lumMod val="75000"/>
                  </a:schemeClr>
                </a:solidFill>
              </a:rPr>
              <a:t>это ребёнок, который выделяется яркими, очевидными достижениями в том или ином виде деятельности (или имеет внутренние предпосылки для таких достижений).</a:t>
            </a:r>
          </a:p>
        </p:txBody>
      </p:sp>
    </p:spTree>
    <p:extLst>
      <p:ext uri="{BB962C8B-B14F-4D97-AF65-F5344CB8AC3E}">
        <p14:creationId xmlns:p14="http://schemas.microsoft.com/office/powerpoint/2010/main" val="1516060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4"/>
          <p:cNvGrpSpPr/>
          <p:nvPr/>
        </p:nvGrpSpPr>
        <p:grpSpPr>
          <a:xfrm>
            <a:off x="693748" y="191573"/>
            <a:ext cx="7791966" cy="3808927"/>
            <a:chOff x="693748" y="575588"/>
            <a:chExt cx="7791966" cy="3808927"/>
          </a:xfrm>
        </p:grpSpPr>
        <p:sp>
          <p:nvSpPr>
            <p:cNvPr id="15" name="TextBox 14"/>
            <p:cNvSpPr txBox="1"/>
            <p:nvPr/>
          </p:nvSpPr>
          <p:spPr>
            <a:xfrm>
              <a:off x="1252443" y="575588"/>
              <a:ext cx="6639114" cy="1289753"/>
            </a:xfrm>
            <a:prstGeom prst="rect">
              <a:avLst/>
            </a:prstGeom>
            <a:noFill/>
            <a:ln w="15875">
              <a:solidFill>
                <a:srgbClr val="5300A6"/>
              </a:solidFill>
              <a:prstDash val="sysDot"/>
            </a:ln>
            <a:effectLst/>
          </p:spPr>
          <p:txBody>
            <a:bodyPr wrap="square" lIns="180000" tIns="90000" rIns="180000" bIns="90000" rtlCol="0" anchor="ctr" anchorCtr="0">
              <a:spAutoFit/>
            </a:bodyPr>
            <a:lstStyle/>
            <a:p>
              <a:pPr algn="ctr"/>
              <a:r>
                <a:rPr lang="ru-RU" sz="2400" dirty="0">
                  <a:solidFill>
                    <a:srgbClr val="5300A6"/>
                  </a:solidFill>
                  <a:latin typeface="+mj-lt"/>
                </a:rPr>
                <a:t>Классификация методов обучения по источнику получения знаний и умений 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813332" y="1928537"/>
              <a:ext cx="0" cy="360000"/>
            </a:xfrm>
            <a:prstGeom prst="line">
              <a:avLst/>
            </a:prstGeom>
            <a:ln w="15875">
              <a:solidFill>
                <a:srgbClr val="5300A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7366129" y="1928537"/>
              <a:ext cx="0" cy="360000"/>
            </a:xfrm>
            <a:prstGeom prst="line">
              <a:avLst/>
            </a:prstGeom>
            <a:ln w="15875">
              <a:solidFill>
                <a:srgbClr val="5300A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>
              <a:spLocks/>
            </p:cNvSpPr>
            <p:nvPr/>
          </p:nvSpPr>
          <p:spPr>
            <a:xfrm>
              <a:off x="693748" y="2336162"/>
              <a:ext cx="2239168" cy="2048353"/>
            </a:xfrm>
            <a:prstGeom prst="rect">
              <a:avLst/>
            </a:prstGeom>
            <a:noFill/>
            <a:ln w="15875">
              <a:solidFill>
                <a:srgbClr val="5300A6"/>
              </a:solidFill>
              <a:prstDash val="sysDot"/>
            </a:ln>
            <a:effectLst/>
          </p:spPr>
          <p:txBody>
            <a:bodyPr wrap="square" lIns="180000" tIns="90000" rIns="180000" bIns="90000" rtlCol="0" anchor="t" anchorCtr="0">
              <a:noAutofit/>
            </a:bodyPr>
            <a:lstStyle/>
            <a:p>
              <a:pPr algn="ctr"/>
              <a:r>
                <a:rPr lang="ru-RU" sz="1600" b="1" dirty="0"/>
                <a:t>Словесные:</a:t>
              </a:r>
            </a:p>
            <a:p>
              <a:pPr algn="ctr"/>
              <a:endParaRPr lang="ru-RU" sz="1400" dirty="0"/>
            </a:p>
            <a:p>
              <a:pPr algn="ctr"/>
              <a:r>
                <a:rPr lang="ru-RU" sz="1400" dirty="0"/>
                <a:t>устные, письменные, монологические, диалогические, эвристическая беседа, групповая дискуссия, опрос</a:t>
              </a:r>
            </a:p>
            <a:p>
              <a:pPr algn="ctr"/>
              <a:endParaRPr lang="ru-RU" sz="1400" dirty="0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3452416" y="1928537"/>
              <a:ext cx="2239168" cy="2413897"/>
              <a:chOff x="3290103" y="1928537"/>
              <a:chExt cx="2239168" cy="2413897"/>
            </a:xfrm>
          </p:grpSpPr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4409687" y="1928537"/>
                <a:ext cx="0" cy="360000"/>
              </a:xfrm>
              <a:prstGeom prst="line">
                <a:avLst/>
              </a:prstGeom>
              <a:ln w="15875">
                <a:solidFill>
                  <a:srgbClr val="5300A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>
                <a:spLocks/>
              </p:cNvSpPr>
              <p:nvPr/>
            </p:nvSpPr>
            <p:spPr>
              <a:xfrm>
                <a:off x="3290103" y="2336162"/>
                <a:ext cx="2239168" cy="2006272"/>
              </a:xfrm>
              <a:prstGeom prst="rect">
                <a:avLst/>
              </a:prstGeom>
              <a:noFill/>
              <a:ln w="15875">
                <a:solidFill>
                  <a:srgbClr val="5300A6"/>
                </a:solidFill>
                <a:prstDash val="sysDot"/>
              </a:ln>
              <a:effectLst/>
            </p:spPr>
            <p:txBody>
              <a:bodyPr wrap="square" lIns="180000" tIns="90000" rIns="180000" bIns="90000" rtlCol="0" anchor="t" anchorCtr="0">
                <a:noAutofit/>
              </a:bodyPr>
              <a:lstStyle/>
              <a:p>
                <a:pPr algn="ctr"/>
                <a:r>
                  <a:rPr lang="ru-RU" sz="1600" b="1" dirty="0"/>
                  <a:t>Наглядные:</a:t>
                </a:r>
              </a:p>
              <a:p>
                <a:pPr algn="ctr"/>
                <a:endParaRPr lang="ru-RU" sz="1400" dirty="0"/>
              </a:p>
              <a:p>
                <a:pPr algn="ctr"/>
                <a:r>
                  <a:rPr lang="ru-RU" sz="1400" dirty="0">
                    <a:solidFill>
                      <a:schemeClr val="dk1"/>
                    </a:solidFill>
                  </a:rPr>
                  <a:t>предметная, изобразительная (художественная, символическая, текстовая), словесная наглядность</a:t>
                </a:r>
                <a:endParaRPr lang="ru-RU" sz="1400" dirty="0"/>
              </a:p>
            </p:txBody>
          </p:sp>
        </p:grpSp>
        <p:sp>
          <p:nvSpPr>
            <p:cNvPr id="22" name="TextBox 21"/>
            <p:cNvSpPr txBox="1">
              <a:spLocks/>
            </p:cNvSpPr>
            <p:nvPr/>
          </p:nvSpPr>
          <p:spPr>
            <a:xfrm>
              <a:off x="6246545" y="2336162"/>
              <a:ext cx="2239169" cy="2006272"/>
            </a:xfrm>
            <a:prstGeom prst="rect">
              <a:avLst/>
            </a:prstGeom>
            <a:noFill/>
            <a:ln w="15875">
              <a:solidFill>
                <a:srgbClr val="5300A6"/>
              </a:solidFill>
              <a:prstDash val="sysDot"/>
            </a:ln>
            <a:effectLst/>
          </p:spPr>
          <p:txBody>
            <a:bodyPr wrap="square" lIns="180000" tIns="90000" rIns="180000" bIns="90000" rtlCol="0" anchor="t" anchorCtr="0">
              <a:noAutofit/>
            </a:bodyPr>
            <a:lstStyle/>
            <a:p>
              <a:pPr algn="ctr"/>
              <a:r>
                <a:rPr lang="ru-RU" sz="1600" b="1" dirty="0"/>
                <a:t>Практические:</a:t>
              </a:r>
            </a:p>
            <a:p>
              <a:pPr algn="ctr"/>
              <a:r>
                <a:rPr lang="ru-RU" sz="1400" dirty="0"/>
                <a:t>упражнения, решение задач,  деловые игры, эксперимент, моделирование</a:t>
              </a:r>
            </a:p>
            <a:p>
              <a:pPr algn="ctr"/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3759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4"/>
          <p:cNvGrpSpPr/>
          <p:nvPr/>
        </p:nvGrpSpPr>
        <p:grpSpPr>
          <a:xfrm>
            <a:off x="358774" y="364678"/>
            <a:ext cx="8426445" cy="3673922"/>
            <a:chOff x="644524" y="701068"/>
            <a:chExt cx="8426445" cy="3673922"/>
          </a:xfrm>
        </p:grpSpPr>
        <p:sp>
          <p:nvSpPr>
            <p:cNvPr id="15" name="TextBox 14"/>
            <p:cNvSpPr txBox="1"/>
            <p:nvPr/>
          </p:nvSpPr>
          <p:spPr>
            <a:xfrm>
              <a:off x="644524" y="701068"/>
              <a:ext cx="8426445" cy="1289753"/>
            </a:xfrm>
            <a:prstGeom prst="rect">
              <a:avLst/>
            </a:prstGeom>
            <a:noFill/>
            <a:ln w="15875">
              <a:solidFill>
                <a:srgbClr val="5300A6"/>
              </a:solidFill>
              <a:prstDash val="sysDot"/>
            </a:ln>
            <a:effectLst/>
          </p:spPr>
          <p:txBody>
            <a:bodyPr wrap="square" lIns="180000" tIns="90000" rIns="180000" bIns="90000" rtlCol="0" anchor="ctr" anchorCtr="0">
              <a:spAutoFit/>
            </a:bodyPr>
            <a:lstStyle/>
            <a:p>
              <a:pPr algn="ctr"/>
              <a:r>
                <a:rPr lang="ru-RU" sz="2400" dirty="0">
                  <a:solidFill>
                    <a:srgbClr val="5300A6"/>
                  </a:solidFill>
                  <a:latin typeface="+mj-lt"/>
                </a:rPr>
                <a:t>Классификация методов обучения по  характеру познавательной деятельности  учащихся в процессе обучения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279932" y="1976162"/>
              <a:ext cx="0" cy="360000"/>
            </a:xfrm>
            <a:prstGeom prst="line">
              <a:avLst/>
            </a:prstGeom>
            <a:ln w="15875">
              <a:solidFill>
                <a:srgbClr val="5300A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7985254" y="2023787"/>
              <a:ext cx="0" cy="360000"/>
            </a:xfrm>
            <a:prstGeom prst="line">
              <a:avLst/>
            </a:prstGeom>
            <a:ln w="15875">
              <a:solidFill>
                <a:srgbClr val="5300A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>
              <a:spLocks/>
            </p:cNvSpPr>
            <p:nvPr/>
          </p:nvSpPr>
          <p:spPr>
            <a:xfrm>
              <a:off x="693748" y="2336162"/>
              <a:ext cx="1306502" cy="2000728"/>
            </a:xfrm>
            <a:prstGeom prst="rect">
              <a:avLst/>
            </a:prstGeom>
            <a:noFill/>
            <a:ln w="15875">
              <a:solidFill>
                <a:srgbClr val="5300A6"/>
              </a:solidFill>
              <a:prstDash val="sysDot"/>
            </a:ln>
            <a:effectLst/>
          </p:spPr>
          <p:txBody>
            <a:bodyPr wrap="square" lIns="180000" tIns="90000" rIns="180000" bIns="90000" rtlCol="0" anchor="ctr" anchorCtr="0">
              <a:noAutofit/>
            </a:bodyPr>
            <a:lstStyle/>
            <a:p>
              <a:pPr lvl="0"/>
              <a:r>
                <a:rPr lang="ru-RU" sz="1400" b="1" dirty="0"/>
                <a:t>Объяснительно-иллюстративный </a:t>
              </a:r>
              <a:r>
                <a:rPr lang="ru-RU" sz="1400" dirty="0"/>
                <a:t>(рассказ, объяснение, показ, </a:t>
              </a:r>
              <a:r>
                <a:rPr lang="ru-RU" sz="1400" dirty="0" smtClean="0"/>
                <a:t>пример)</a:t>
              </a:r>
              <a:endParaRPr lang="ru-RU" sz="1400" dirty="0"/>
            </a:p>
            <a:p>
              <a:pPr algn="ctr"/>
              <a:endParaRPr lang="ru-RU" sz="1400" dirty="0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4114800" y="2033312"/>
              <a:ext cx="1323975" cy="2341678"/>
              <a:chOff x="3952487" y="2033312"/>
              <a:chExt cx="1323975" cy="2341678"/>
            </a:xfrm>
          </p:grpSpPr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4676387" y="2033312"/>
                <a:ext cx="0" cy="360000"/>
              </a:xfrm>
              <a:prstGeom prst="line">
                <a:avLst/>
              </a:prstGeom>
              <a:ln w="15875">
                <a:solidFill>
                  <a:srgbClr val="5300A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>
                <a:spLocks/>
              </p:cNvSpPr>
              <p:nvPr/>
            </p:nvSpPr>
            <p:spPr>
              <a:xfrm>
                <a:off x="3952487" y="2336162"/>
                <a:ext cx="1323975" cy="2038828"/>
              </a:xfrm>
              <a:prstGeom prst="rect">
                <a:avLst/>
              </a:prstGeom>
              <a:noFill/>
              <a:ln w="15875">
                <a:solidFill>
                  <a:srgbClr val="5300A6"/>
                </a:solidFill>
                <a:prstDash val="sysDot"/>
              </a:ln>
              <a:effectLst/>
            </p:spPr>
            <p:txBody>
              <a:bodyPr wrap="square" lIns="180000" tIns="90000" rIns="180000" bIns="90000" rtlCol="0" anchor="ctr" anchorCtr="0">
                <a:noAutofit/>
              </a:bodyPr>
              <a:lstStyle/>
              <a:p>
                <a:pPr lvl="0"/>
                <a:endParaRPr lang="ru-RU" sz="1400" dirty="0"/>
              </a:p>
            </p:txBody>
          </p:sp>
        </p:grpSp>
        <p:sp>
          <p:nvSpPr>
            <p:cNvPr id="22" name="TextBox 21"/>
            <p:cNvSpPr txBox="1">
              <a:spLocks/>
            </p:cNvSpPr>
            <p:nvPr/>
          </p:nvSpPr>
          <p:spPr>
            <a:xfrm>
              <a:off x="7286625" y="2355212"/>
              <a:ext cx="1351489" cy="1505428"/>
            </a:xfrm>
            <a:prstGeom prst="rect">
              <a:avLst/>
            </a:prstGeom>
            <a:noFill/>
            <a:ln w="15875">
              <a:solidFill>
                <a:srgbClr val="5300A6"/>
              </a:solidFill>
              <a:prstDash val="sysDot"/>
            </a:ln>
            <a:effectLst/>
          </p:spPr>
          <p:txBody>
            <a:bodyPr wrap="square" lIns="180000" tIns="90000" rIns="180000" bIns="90000" rtlCol="0" anchor="ctr" anchorCtr="0">
              <a:noAutofit/>
            </a:bodyPr>
            <a:lstStyle/>
            <a:p>
              <a:pPr algn="ctr"/>
              <a:endParaRPr lang="ru-RU" sz="1400" dirty="0"/>
            </a:p>
          </p:txBody>
        </p:sp>
      </p:grpSp>
      <p:sp>
        <p:nvSpPr>
          <p:cNvPr id="18" name="TextBox 17"/>
          <p:cNvSpPr txBox="1">
            <a:spLocks/>
          </p:cNvSpPr>
          <p:nvPr/>
        </p:nvSpPr>
        <p:spPr>
          <a:xfrm>
            <a:off x="2141546" y="1990246"/>
            <a:ext cx="1458903" cy="2010253"/>
          </a:xfrm>
          <a:prstGeom prst="rect">
            <a:avLst/>
          </a:prstGeom>
          <a:noFill/>
          <a:ln w="15875">
            <a:solidFill>
              <a:srgbClr val="5300A6"/>
            </a:solidFill>
            <a:prstDash val="sysDot"/>
          </a:ln>
          <a:effectLst/>
        </p:spPr>
        <p:txBody>
          <a:bodyPr wrap="square" lIns="180000" tIns="90000" rIns="180000" bIns="90000" rtlCol="0" anchor="ctr" anchorCtr="0">
            <a:noAutofit/>
          </a:bodyPr>
          <a:lstStyle/>
          <a:p>
            <a:pPr lvl="0"/>
            <a:r>
              <a:rPr lang="ru-RU" sz="1400" b="1" dirty="0"/>
              <a:t>Репродуктивный </a:t>
            </a:r>
            <a:r>
              <a:rPr lang="ru-RU" sz="1400" dirty="0"/>
              <a:t>(повторение, упражнение, пересказ, тренинг)</a:t>
            </a:r>
          </a:p>
          <a:p>
            <a:pPr algn="ctr"/>
            <a:endParaRPr lang="ru-RU" sz="1400" dirty="0"/>
          </a:p>
        </p:txBody>
      </p:sp>
      <p:sp>
        <p:nvSpPr>
          <p:cNvPr id="25" name="TextBox 24"/>
          <p:cNvSpPr txBox="1">
            <a:spLocks/>
          </p:cNvSpPr>
          <p:nvPr/>
        </p:nvSpPr>
        <p:spPr>
          <a:xfrm>
            <a:off x="5437198" y="1990246"/>
            <a:ext cx="1306502" cy="2048353"/>
          </a:xfrm>
          <a:prstGeom prst="rect">
            <a:avLst/>
          </a:prstGeom>
          <a:noFill/>
          <a:ln w="15875">
            <a:solidFill>
              <a:srgbClr val="5300A6"/>
            </a:solidFill>
            <a:prstDash val="sysDot"/>
          </a:ln>
          <a:effectLst/>
        </p:spPr>
        <p:txBody>
          <a:bodyPr wrap="square" lIns="180000" tIns="90000" rIns="180000" bIns="90000" rtlCol="0" anchor="ctr" anchorCtr="0">
            <a:noAutofit/>
          </a:bodyPr>
          <a:lstStyle/>
          <a:p>
            <a:pPr algn="ctr"/>
            <a:endParaRPr 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829050" y="2227768"/>
            <a:ext cx="13670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/>
              <a:t>Проблемный </a:t>
            </a:r>
            <a:r>
              <a:rPr lang="ru-RU" sz="1400" dirty="0"/>
              <a:t>(проблемные ситуации)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436969" y="2133599"/>
            <a:ext cx="141256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/>
              <a:t>Эвристический </a:t>
            </a:r>
            <a:r>
              <a:rPr lang="ru-RU" sz="1400" dirty="0"/>
              <a:t>(эвристическая беседа, </a:t>
            </a:r>
            <a:r>
              <a:rPr lang="ru-RU" sz="1400" dirty="0" smtClean="0"/>
              <a:t>эксперимент, лабораторная </a:t>
            </a:r>
            <a:r>
              <a:rPr lang="ru-RU" sz="1400" dirty="0"/>
              <a:t>работа)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012960" y="2095500"/>
            <a:ext cx="11880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/>
              <a:t>Исследовательский</a:t>
            </a:r>
          </a:p>
          <a:p>
            <a:pPr lvl="0"/>
            <a:r>
              <a:rPr lang="ru-RU" sz="1400" dirty="0"/>
              <a:t>(проект, учебное исследование</a:t>
            </a:r>
            <a:r>
              <a:rPr lang="ru-RU" sz="1400" b="1" dirty="0"/>
              <a:t>)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6023104" y="1649297"/>
            <a:ext cx="0" cy="360000"/>
          </a:xfrm>
          <a:prstGeom prst="line">
            <a:avLst/>
          </a:prstGeom>
          <a:ln w="15875">
            <a:solidFill>
              <a:srgbClr val="5300A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822704" y="1677872"/>
            <a:ext cx="0" cy="360000"/>
          </a:xfrm>
          <a:prstGeom prst="line">
            <a:avLst/>
          </a:prstGeom>
          <a:ln w="15875">
            <a:solidFill>
              <a:srgbClr val="5300A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759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4"/>
          <p:cNvGrpSpPr/>
          <p:nvPr/>
        </p:nvGrpSpPr>
        <p:grpSpPr>
          <a:xfrm>
            <a:off x="693748" y="848892"/>
            <a:ext cx="7791966" cy="3151607"/>
            <a:chOff x="693748" y="1287074"/>
            <a:chExt cx="7791966" cy="3512795"/>
          </a:xfrm>
        </p:grpSpPr>
        <p:sp>
          <p:nvSpPr>
            <p:cNvPr id="15" name="TextBox 14"/>
            <p:cNvSpPr txBox="1"/>
            <p:nvPr/>
          </p:nvSpPr>
          <p:spPr>
            <a:xfrm>
              <a:off x="1252443" y="1287074"/>
              <a:ext cx="6639114" cy="608413"/>
            </a:xfrm>
            <a:prstGeom prst="rect">
              <a:avLst/>
            </a:prstGeom>
            <a:noFill/>
            <a:ln w="15875">
              <a:solidFill>
                <a:srgbClr val="5300A6"/>
              </a:solidFill>
              <a:prstDash val="sysDot"/>
            </a:ln>
            <a:effectLst/>
          </p:spPr>
          <p:txBody>
            <a:bodyPr wrap="square" lIns="180000" tIns="90000" rIns="180000" bIns="90000" rtlCol="0" anchor="ctr" anchorCtr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ru-RU" sz="2400" dirty="0">
                  <a:solidFill>
                    <a:srgbClr val="5300A6"/>
                  </a:solidFill>
                  <a:latin typeface="+mj-lt"/>
                </a:rPr>
                <a:t>Активные методы обучения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813332" y="1928537"/>
              <a:ext cx="0" cy="360000"/>
            </a:xfrm>
            <a:prstGeom prst="line">
              <a:avLst/>
            </a:prstGeom>
            <a:ln w="15875">
              <a:solidFill>
                <a:srgbClr val="5300A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7366129" y="1928537"/>
              <a:ext cx="0" cy="360000"/>
            </a:xfrm>
            <a:prstGeom prst="line">
              <a:avLst/>
            </a:prstGeom>
            <a:ln w="15875">
              <a:solidFill>
                <a:srgbClr val="5300A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>
              <a:spLocks/>
            </p:cNvSpPr>
            <p:nvPr/>
          </p:nvSpPr>
          <p:spPr>
            <a:xfrm>
              <a:off x="693748" y="2336161"/>
              <a:ext cx="2239168" cy="2453091"/>
            </a:xfrm>
            <a:prstGeom prst="rect">
              <a:avLst/>
            </a:prstGeom>
            <a:noFill/>
            <a:ln w="15875">
              <a:solidFill>
                <a:srgbClr val="5300A6"/>
              </a:solidFill>
              <a:prstDash val="sysDot"/>
            </a:ln>
            <a:effectLst/>
          </p:spPr>
          <p:txBody>
            <a:bodyPr wrap="square" lIns="180000" tIns="90000" rIns="180000" bIns="90000" rtlCol="0" anchor="ctr" anchorCtr="0">
              <a:noAutofit/>
            </a:bodyPr>
            <a:lstStyle/>
            <a:p>
              <a:pPr algn="ctr"/>
              <a:r>
                <a:rPr lang="ru-RU" sz="1600" b="1" dirty="0"/>
                <a:t>Методы интерактивного</a:t>
              </a:r>
            </a:p>
            <a:p>
              <a:pPr algn="ctr"/>
              <a:r>
                <a:rPr lang="ru-RU" sz="1600" b="1" dirty="0"/>
                <a:t>обучения</a:t>
              </a:r>
            </a:p>
            <a:p>
              <a:pPr algn="ctr"/>
              <a:r>
                <a:rPr lang="ru-RU" sz="1600" dirty="0"/>
                <a:t>(дискуссия, учебно-ролевые игры, диалог, </a:t>
              </a:r>
              <a:r>
                <a:rPr lang="ru-RU" sz="1600" dirty="0" err="1" smtClean="0"/>
                <a:t>полилог</a:t>
              </a:r>
              <a:r>
                <a:rPr lang="ru-RU" sz="1600" dirty="0"/>
                <a:t>) </a:t>
              </a:r>
              <a:endParaRPr lang="ru-RU" sz="1600" b="1" dirty="0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3452416" y="1928537"/>
              <a:ext cx="2239168" cy="2871332"/>
              <a:chOff x="3290103" y="1928537"/>
              <a:chExt cx="2239168" cy="2871332"/>
            </a:xfrm>
          </p:grpSpPr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4409687" y="1928537"/>
                <a:ext cx="0" cy="360000"/>
              </a:xfrm>
              <a:prstGeom prst="line">
                <a:avLst/>
              </a:prstGeom>
              <a:ln w="15875">
                <a:solidFill>
                  <a:srgbClr val="5300A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>
                <a:spLocks/>
              </p:cNvSpPr>
              <p:nvPr/>
            </p:nvSpPr>
            <p:spPr>
              <a:xfrm>
                <a:off x="3290103" y="2336162"/>
                <a:ext cx="2239168" cy="2463707"/>
              </a:xfrm>
              <a:prstGeom prst="rect">
                <a:avLst/>
              </a:prstGeom>
              <a:noFill/>
              <a:ln w="15875">
                <a:solidFill>
                  <a:srgbClr val="5300A6"/>
                </a:solidFill>
                <a:prstDash val="sysDot"/>
              </a:ln>
              <a:effectLst/>
            </p:spPr>
            <p:txBody>
              <a:bodyPr wrap="square" lIns="180000" tIns="90000" rIns="180000" bIns="90000" rtlCol="0" anchor="ctr" anchorCtr="0">
                <a:noAutofit/>
              </a:bodyPr>
              <a:lstStyle/>
              <a:p>
                <a:pPr algn="ctr"/>
                <a:r>
                  <a:rPr lang="ru-RU" sz="1600" b="1" dirty="0"/>
                  <a:t>Методы проблемного обучения</a:t>
                </a:r>
              </a:p>
              <a:p>
                <a:pPr algn="ctr"/>
                <a:r>
                  <a:rPr lang="ru-RU" sz="1600" dirty="0"/>
                  <a:t>(разрешение проблемных ситуаций)</a:t>
                </a:r>
              </a:p>
            </p:txBody>
          </p:sp>
        </p:grpSp>
        <p:sp>
          <p:nvSpPr>
            <p:cNvPr id="22" name="TextBox 21"/>
            <p:cNvSpPr txBox="1">
              <a:spLocks/>
            </p:cNvSpPr>
            <p:nvPr/>
          </p:nvSpPr>
          <p:spPr>
            <a:xfrm>
              <a:off x="6246545" y="2336162"/>
              <a:ext cx="2239169" cy="1922261"/>
            </a:xfrm>
            <a:prstGeom prst="rect">
              <a:avLst/>
            </a:prstGeom>
            <a:noFill/>
            <a:ln w="15875">
              <a:solidFill>
                <a:srgbClr val="5300A6"/>
              </a:solidFill>
              <a:prstDash val="sysDot"/>
            </a:ln>
            <a:effectLst/>
          </p:spPr>
          <p:txBody>
            <a:bodyPr wrap="square" lIns="180000" tIns="90000" rIns="180000" bIns="90000" rtlCol="0" anchor="ctr" anchorCtr="0">
              <a:noAutofit/>
            </a:bodyPr>
            <a:lstStyle/>
            <a:p>
              <a:pPr algn="ctr"/>
              <a:r>
                <a:rPr lang="ru-RU" sz="1600" b="1" dirty="0"/>
                <a:t>Методы программированного обучения</a:t>
              </a:r>
            </a:p>
            <a:p>
              <a:pPr algn="ctr"/>
              <a:r>
                <a:rPr lang="ru-RU" sz="1600" dirty="0"/>
                <a:t>(работа по заданным алгоритмам)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3759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8774" y="1125327"/>
            <a:ext cx="4033837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ru-RU" sz="1600" dirty="0"/>
              <a:t>Совокупность наиболее рациональных </a:t>
            </a:r>
          </a:p>
          <a:p>
            <a:pPr lvl="0"/>
            <a:r>
              <a:rPr lang="ru-RU" sz="1600" dirty="0"/>
              <a:t>способов научной организации труда, обеспечивающих достижение поставленной цели обучения за минимальное время с наименьшей затратой сил и средств.</a:t>
            </a:r>
          </a:p>
          <a:p>
            <a:pPr lvl="0"/>
            <a:endParaRPr lang="ru-RU" sz="1600" dirty="0"/>
          </a:p>
          <a:p>
            <a:pPr lvl="0"/>
            <a:endParaRPr lang="ru-RU" sz="1600" dirty="0"/>
          </a:p>
          <a:p>
            <a:pPr lvl="0"/>
            <a:r>
              <a:rPr lang="ru-RU" sz="1600" dirty="0"/>
              <a:t>Это алгоритм деятельности учителя и учеников, направленный на достижение заранее запланированной цели обучения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8775" y="388013"/>
            <a:ext cx="842645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j-lt"/>
              </a:rPr>
              <a:t>Технология обучения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51388" y="1125328"/>
            <a:ext cx="4033837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ru-RU" sz="1600" dirty="0"/>
              <a:t>Педагогическая </a:t>
            </a:r>
            <a:r>
              <a:rPr lang="ru-RU" sz="1600" b="1" dirty="0"/>
              <a:t>технология</a:t>
            </a:r>
            <a:r>
              <a:rPr lang="ru-RU" sz="1600" dirty="0"/>
              <a:t> — </a:t>
            </a:r>
            <a:r>
              <a:rPr lang="ru-RU" sz="1600" b="1" dirty="0"/>
              <a:t>это</a:t>
            </a:r>
            <a:r>
              <a:rPr lang="ru-RU" sz="1600" dirty="0"/>
              <a:t> системный метод создания, применения и определения всего процесса преподавания и усвоения знаний с </a:t>
            </a:r>
            <a:r>
              <a:rPr lang="ru-RU" sz="1600" dirty="0" smtClean="0"/>
              <a:t>учётом </a:t>
            </a:r>
            <a:r>
              <a:rPr lang="ru-RU" sz="1600" dirty="0"/>
              <a:t>технических и человеческих ресурсов и их взаимодействия, ставящий своей задачей оптимизацию форм образования (ЮНЕСКО).</a:t>
            </a:r>
            <a:endParaRPr lang="ru-RU" sz="1600" dirty="0">
              <a:ea typeface="Roboto" pitchFamily="2" charset="0"/>
              <a:cs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77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8775" y="381000"/>
            <a:ext cx="4033838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dirty="0"/>
              <a:t>Технологии обучения, в рамках которых осуществляется субъектный подход, создаются ситуации для рефлексии и самостоятельной деятельности учащихся, для развития ключевых компетенций учащихся можно определить, по мнению В</a:t>
            </a:r>
            <a:r>
              <a:rPr lang="ru-RU" sz="1600" dirty="0" smtClean="0"/>
              <a:t>. К. Зарецкого, </a:t>
            </a:r>
            <a:r>
              <a:rPr lang="ru-RU" sz="1600" dirty="0"/>
              <a:t>как </a:t>
            </a:r>
            <a:r>
              <a:rPr lang="ru-RU" sz="1600" b="1" dirty="0"/>
              <a:t>рефлексивно-деятельностные технологии.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94ABAB5-90AF-4259-9F8B-4D728E2DBFC7}"/>
              </a:ext>
            </a:extLst>
          </p:cNvPr>
          <p:cNvSpPr/>
          <p:nvPr/>
        </p:nvSpPr>
        <p:spPr>
          <a:xfrm>
            <a:off x="4751389" y="381000"/>
            <a:ext cx="4033838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dirty="0"/>
              <a:t>Сочетание рефлексии и деятельности проявляется в практике проведения большого числа педагогических технологий, которые могут быть использованы на различных уровнях </a:t>
            </a:r>
            <a:r>
              <a:rPr lang="ru-RU" sz="1600" dirty="0" smtClean="0"/>
              <a:t>обобщённости </a:t>
            </a:r>
            <a:r>
              <a:rPr lang="ru-RU" sz="1600" dirty="0"/>
              <a:t>(</a:t>
            </a:r>
            <a:r>
              <a:rPr lang="ru-RU" sz="1600" dirty="0" err="1"/>
              <a:t>микротехнологии</a:t>
            </a:r>
            <a:r>
              <a:rPr lang="ru-RU" sz="1600" dirty="0"/>
              <a:t> или педагогические техники, предметно-тематические технологии, </a:t>
            </a:r>
            <a:r>
              <a:rPr lang="ru-RU" sz="1600" dirty="0" err="1"/>
              <a:t>макротехнологии</a:t>
            </a:r>
            <a:r>
              <a:rPr lang="ru-RU" sz="1600" dirty="0"/>
              <a:t>).</a:t>
            </a: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1630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8775" y="398915"/>
            <a:ext cx="817562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400" dirty="0">
                <a:solidFill>
                  <a:srgbClr val="5300A6"/>
                </a:solidFill>
                <a:latin typeface="+mj-lt"/>
              </a:rPr>
              <a:t>Выбор технологий обучения </a:t>
            </a:r>
            <a:r>
              <a:rPr lang="ru-RU" sz="2400" dirty="0" smtClean="0">
                <a:solidFill>
                  <a:srgbClr val="5300A6"/>
                </a:solidFill>
                <a:latin typeface="+mj-lt"/>
              </a:rPr>
              <a:t>одарённых </a:t>
            </a:r>
            <a:r>
              <a:rPr lang="ru-RU" sz="2400" dirty="0">
                <a:solidFill>
                  <a:srgbClr val="5300A6"/>
                </a:solidFill>
                <a:latin typeface="+mj-lt"/>
              </a:rPr>
              <a:t>учащихся  определяется:</a:t>
            </a:r>
          </a:p>
        </p:txBody>
      </p:sp>
      <p:sp>
        <p:nvSpPr>
          <p:cNvPr id="12" name="Овал 11"/>
          <p:cNvSpPr/>
          <p:nvPr/>
        </p:nvSpPr>
        <p:spPr>
          <a:xfrm>
            <a:off x="358775" y="1439618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1</a:t>
            </a:r>
          </a:p>
        </p:txBody>
      </p:sp>
      <p:sp>
        <p:nvSpPr>
          <p:cNvPr id="13" name="Овал 12"/>
          <p:cNvSpPr/>
          <p:nvPr/>
        </p:nvSpPr>
        <p:spPr>
          <a:xfrm>
            <a:off x="358775" y="2660597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98775" y="1477048"/>
            <a:ext cx="3493838" cy="492443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600" dirty="0"/>
              <a:t>т</a:t>
            </a:r>
            <a:r>
              <a:rPr lang="ru-RU" sz="1600" dirty="0" smtClean="0"/>
              <a:t>ипом одарённости  </a:t>
            </a:r>
            <a:endParaRPr lang="ru-RU" sz="1600" dirty="0"/>
          </a:p>
          <a:p>
            <a:r>
              <a:rPr lang="ru-RU" sz="1600" dirty="0"/>
              <a:t>у</a:t>
            </a:r>
            <a:r>
              <a:rPr lang="ru-RU" sz="1600" dirty="0" smtClean="0"/>
              <a:t>ченика</a:t>
            </a:r>
            <a:r>
              <a:rPr lang="ru-RU" sz="1600" dirty="0"/>
              <a:t>;</a:t>
            </a:r>
            <a:endParaRPr lang="ru-RU" sz="1600" dirty="0">
              <a:latin typeface="Merriweather" pitchFamily="2" charset="-52"/>
              <a:ea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76988" y="1477048"/>
            <a:ext cx="4408237" cy="1723549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600" dirty="0"/>
              <a:t>п</a:t>
            </a:r>
            <a:r>
              <a:rPr lang="ru-RU" sz="1600" dirty="0" smtClean="0"/>
              <a:t>риоритетными </a:t>
            </a:r>
            <a:r>
              <a:rPr lang="ru-RU" sz="1600" dirty="0"/>
              <a:t>задачами работы с </a:t>
            </a:r>
            <a:r>
              <a:rPr lang="ru-RU" sz="1600" dirty="0" smtClean="0"/>
              <a:t>одарённым </a:t>
            </a:r>
            <a:r>
              <a:rPr lang="ru-RU" sz="1600" dirty="0"/>
              <a:t>учащимся: обучающая, </a:t>
            </a:r>
          </a:p>
          <a:p>
            <a:r>
              <a:rPr lang="ru-RU" sz="1600" dirty="0" err="1"/>
              <a:t>обучающе-развивающая</a:t>
            </a:r>
            <a:r>
              <a:rPr lang="ru-RU" sz="1600" dirty="0"/>
              <a:t>, развивающая; развитие уже высоких способностей или недостаточно развитых способностей; педагогическая поддержка, воспитательная и т. д.</a:t>
            </a:r>
            <a:endParaRPr lang="ru-RU" sz="1600" dirty="0">
              <a:latin typeface="Merriweather" pitchFamily="2" charset="-52"/>
              <a:ea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8775" y="2689172"/>
            <a:ext cx="2623522" cy="492443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600" dirty="0"/>
              <a:t>ф</a:t>
            </a:r>
            <a:r>
              <a:rPr lang="ru-RU" sz="1600" dirty="0" smtClean="0"/>
              <a:t>ормой </a:t>
            </a:r>
            <a:r>
              <a:rPr lang="ru-RU" sz="1600" dirty="0"/>
              <a:t>проявления </a:t>
            </a:r>
            <a:r>
              <a:rPr lang="ru-RU" sz="1600" dirty="0" smtClean="0"/>
              <a:t>одарённости</a:t>
            </a:r>
            <a:r>
              <a:rPr lang="ru-RU" sz="1600" dirty="0"/>
              <a:t>;</a:t>
            </a:r>
            <a:endParaRPr lang="ru-RU" sz="1600" dirty="0">
              <a:latin typeface="Merriweather" pitchFamily="2" charset="-52"/>
              <a:ea typeface="Times New Roman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836988" y="1440359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97644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8775" y="1407703"/>
            <a:ext cx="4033838" cy="270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/>
              <a:t>широким использованием коллективных форм познавательной деятельности;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/>
              <a:t>реализацией индивидуализированного обучения с </a:t>
            </a:r>
            <a:r>
              <a:rPr lang="ru-RU" sz="1600" dirty="0" smtClean="0"/>
              <a:t>учётом </a:t>
            </a:r>
            <a:r>
              <a:rPr lang="ru-RU" sz="1600" dirty="0"/>
              <a:t>стиля познавательной деятельности </a:t>
            </a:r>
            <a:r>
              <a:rPr lang="ru-RU" sz="1600" dirty="0" smtClean="0"/>
              <a:t>одарённого </a:t>
            </a:r>
            <a:r>
              <a:rPr lang="ru-RU" sz="1600" dirty="0"/>
              <a:t>школьника;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ru-RU" sz="1600" dirty="0">
              <a:ea typeface="Times New Roman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/>
              <a:t>использованием рефлексивно-деятельностных технологий;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8775" y="230403"/>
            <a:ext cx="842645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400" dirty="0">
                <a:solidFill>
                  <a:srgbClr val="5300A6"/>
                </a:solidFill>
                <a:latin typeface="+mj-lt"/>
              </a:rPr>
              <a:t>Совершенствование технологий и методов обучения способных и </a:t>
            </a:r>
            <a:r>
              <a:rPr lang="ru-RU" sz="2400" dirty="0" smtClean="0">
                <a:solidFill>
                  <a:srgbClr val="5300A6"/>
                </a:solidFill>
                <a:latin typeface="+mj-lt"/>
              </a:rPr>
              <a:t>одарённых </a:t>
            </a:r>
            <a:r>
              <a:rPr lang="ru-RU" sz="2400" dirty="0">
                <a:solidFill>
                  <a:srgbClr val="5300A6"/>
                </a:solidFill>
                <a:latin typeface="+mj-lt"/>
              </a:rPr>
              <a:t>учащихся обеспечивается: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D5EE92E-3A26-4A54-BC81-DF31482746C0}"/>
              </a:ext>
            </a:extLst>
          </p:cNvPr>
          <p:cNvSpPr/>
          <p:nvPr/>
        </p:nvSpPr>
        <p:spPr>
          <a:xfrm>
            <a:off x="4751389" y="1407703"/>
            <a:ext cx="4033838" cy="295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/>
              <a:t>вовлечением учащихся в самостоятельную познавательную деятельность, </a:t>
            </a:r>
            <a:r>
              <a:rPr lang="ru-RU" sz="1600" dirty="0" err="1"/>
              <a:t>тьюторское</a:t>
            </a:r>
            <a:r>
              <a:rPr lang="ru-RU" sz="1600" dirty="0"/>
              <a:t> сопровождение;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/>
              <a:t>методами творческого характера – проблемные, поисковые эвристические, исследовательские, проектные – в сочетании с методами </a:t>
            </a:r>
            <a:br>
              <a:rPr lang="ru-RU" sz="1600" dirty="0"/>
            </a:br>
            <a:r>
              <a:rPr lang="ru-RU" sz="1600" dirty="0"/>
              <a:t>самостоятельной, </a:t>
            </a:r>
            <a:br>
              <a:rPr lang="ru-RU" sz="1600" dirty="0"/>
            </a:br>
            <a:r>
              <a:rPr lang="ru-RU" sz="1600" dirty="0"/>
              <a:t>индивидуальной </a:t>
            </a:r>
            <a:br>
              <a:rPr lang="ru-RU" sz="1600" dirty="0"/>
            </a:br>
            <a:r>
              <a:rPr lang="ru-RU" sz="1600" dirty="0"/>
              <a:t>и групповой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590290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8775" y="324763"/>
            <a:ext cx="842645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ru-RU" sz="2400" dirty="0">
                <a:solidFill>
                  <a:srgbClr val="5300A6"/>
                </a:solidFill>
                <a:latin typeface="+mj-lt"/>
              </a:rPr>
              <a:t>Классификация методов и технологий по ведущей функции в педагогическом взаимодействии – интерактивные методы (С</a:t>
            </a:r>
            <a:r>
              <a:rPr lang="ru-RU" sz="2400" dirty="0" smtClean="0">
                <a:solidFill>
                  <a:srgbClr val="5300A6"/>
                </a:solidFill>
                <a:latin typeface="+mj-lt"/>
              </a:rPr>
              <a:t>. С. </a:t>
            </a:r>
            <a:r>
              <a:rPr lang="ru-RU" sz="2400" dirty="0" err="1" smtClean="0">
                <a:solidFill>
                  <a:srgbClr val="5300A6"/>
                </a:solidFill>
                <a:latin typeface="+mj-lt"/>
              </a:rPr>
              <a:t>Кашлев</a:t>
            </a:r>
            <a:r>
              <a:rPr lang="ru-RU" sz="2400" dirty="0">
                <a:solidFill>
                  <a:srgbClr val="5300A6"/>
                </a:solidFill>
                <a:latin typeface="+mj-lt"/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8775" y="1554343"/>
            <a:ext cx="3493838" cy="646331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pPr lvl="0"/>
            <a:r>
              <a:rPr lang="ru-RU" sz="1400" dirty="0"/>
              <a:t>Методы организации коммуникации (прогноз погоды, поменяемся местами, заверши фразу).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98776" y="2399613"/>
            <a:ext cx="3478884" cy="861774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400" dirty="0"/>
              <a:t>Методы организации обмена деятельностями (</a:t>
            </a:r>
            <a:r>
              <a:rPr lang="ru-RU" sz="1400" dirty="0" err="1"/>
              <a:t>метаплан</a:t>
            </a:r>
            <a:r>
              <a:rPr lang="ru-RU" sz="1400" dirty="0"/>
              <a:t>, мастерская будущего, аквариум, </a:t>
            </a:r>
            <a:r>
              <a:rPr lang="ru-RU" sz="1400" dirty="0" smtClean="0"/>
              <a:t>перекрёстные </a:t>
            </a:r>
            <a:r>
              <a:rPr lang="ru-RU" sz="1400" dirty="0"/>
              <a:t>группы).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06344" y="1551008"/>
            <a:ext cx="3478882" cy="646331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400" dirty="0"/>
              <a:t>Методы организации рефлексии (рефлексивный круг, мишень, ключевое слово и др.).</a:t>
            </a:r>
          </a:p>
        </p:txBody>
      </p:sp>
      <p:sp>
        <p:nvSpPr>
          <p:cNvPr id="14" name="Овал 13"/>
          <p:cNvSpPr/>
          <p:nvPr/>
        </p:nvSpPr>
        <p:spPr>
          <a:xfrm>
            <a:off x="358775" y="1607509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1</a:t>
            </a:r>
          </a:p>
        </p:txBody>
      </p:sp>
      <p:sp>
        <p:nvSpPr>
          <p:cNvPr id="15" name="Овал 14"/>
          <p:cNvSpPr/>
          <p:nvPr/>
        </p:nvSpPr>
        <p:spPr>
          <a:xfrm>
            <a:off x="358775" y="2560500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2</a:t>
            </a:r>
          </a:p>
        </p:txBody>
      </p:sp>
      <p:sp>
        <p:nvSpPr>
          <p:cNvPr id="16" name="Овал 15"/>
          <p:cNvSpPr/>
          <p:nvPr/>
        </p:nvSpPr>
        <p:spPr>
          <a:xfrm>
            <a:off x="4751388" y="1607508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4</a:t>
            </a:r>
          </a:p>
        </p:txBody>
      </p:sp>
      <p:sp>
        <p:nvSpPr>
          <p:cNvPr id="21" name="Овал 20"/>
          <p:cNvSpPr/>
          <p:nvPr/>
        </p:nvSpPr>
        <p:spPr>
          <a:xfrm>
            <a:off x="373366" y="3635384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3</a:t>
            </a:r>
          </a:p>
        </p:txBody>
      </p:sp>
      <p:sp>
        <p:nvSpPr>
          <p:cNvPr id="22" name="Овал 21"/>
          <p:cNvSpPr/>
          <p:nvPr/>
        </p:nvSpPr>
        <p:spPr>
          <a:xfrm>
            <a:off x="4766342" y="2571750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5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13367" y="3619093"/>
            <a:ext cx="3493838" cy="646331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400" dirty="0"/>
              <a:t>Методы организации </a:t>
            </a:r>
            <a:r>
              <a:rPr lang="ru-RU" sz="1400" dirty="0" err="1"/>
              <a:t>мыследеятельности</a:t>
            </a:r>
            <a:r>
              <a:rPr lang="ru-RU" sz="1400" dirty="0"/>
              <a:t> (четыре угла, </a:t>
            </a:r>
            <a:r>
              <a:rPr lang="ru-RU" sz="1400" dirty="0" smtClean="0"/>
              <a:t>чьё </a:t>
            </a:r>
            <a:r>
              <a:rPr lang="ru-RU" sz="1400" dirty="0"/>
              <a:t>это?, выбор, логическая цепочка).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291388" y="2407553"/>
            <a:ext cx="3478882" cy="1077218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400" dirty="0"/>
              <a:t>Методы организации </a:t>
            </a:r>
            <a:r>
              <a:rPr lang="ru-RU" sz="1400" dirty="0" err="1"/>
              <a:t>смыслотворчества</a:t>
            </a:r>
            <a:r>
              <a:rPr lang="ru-RU" sz="1400" dirty="0"/>
              <a:t> (заверши фразу, алфавит, работа с понятиями, интеллектуальные качели, аллитерация понятия).</a:t>
            </a:r>
          </a:p>
        </p:txBody>
      </p:sp>
    </p:spTree>
    <p:extLst>
      <p:ext uri="{BB962C8B-B14F-4D97-AF65-F5344CB8AC3E}">
        <p14:creationId xmlns:p14="http://schemas.microsoft.com/office/powerpoint/2010/main" val="3741257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8775" y="300950"/>
            <a:ext cx="842645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ru-RU" sz="2400" dirty="0">
                <a:solidFill>
                  <a:srgbClr val="5300A6"/>
                </a:solidFill>
                <a:latin typeface="+mj-lt"/>
              </a:rPr>
              <a:t>Классификация методов и технологий по организации сотрудничества учащихся </a:t>
            </a:r>
            <a:endParaRPr lang="ru-RU" sz="2400" dirty="0" smtClean="0">
              <a:solidFill>
                <a:srgbClr val="5300A6"/>
              </a:solidFill>
              <a:latin typeface="+mj-lt"/>
            </a:endParaRPr>
          </a:p>
          <a:p>
            <a:pPr lvl="0" algn="ctr"/>
            <a:r>
              <a:rPr lang="ru-RU" sz="2400" dirty="0">
                <a:solidFill>
                  <a:srgbClr val="5300A6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rgbClr val="5300A6"/>
                </a:solidFill>
                <a:latin typeface="+mj-lt"/>
              </a:rPr>
              <a:t>         (</a:t>
            </a:r>
            <a:r>
              <a:rPr lang="ru-RU" sz="2400" dirty="0">
                <a:solidFill>
                  <a:srgbClr val="5300A6"/>
                </a:solidFill>
                <a:latin typeface="+mj-lt"/>
              </a:rPr>
              <a:t>Н</a:t>
            </a:r>
            <a:r>
              <a:rPr lang="ru-RU" sz="2400" dirty="0" smtClean="0">
                <a:solidFill>
                  <a:srgbClr val="5300A6"/>
                </a:solidFill>
                <a:latin typeface="+mj-lt"/>
              </a:rPr>
              <a:t>. И. </a:t>
            </a:r>
            <a:r>
              <a:rPr lang="ru-RU" sz="2400" dirty="0" err="1" smtClean="0">
                <a:solidFill>
                  <a:srgbClr val="5300A6"/>
                </a:solidFill>
                <a:latin typeface="+mj-lt"/>
              </a:rPr>
              <a:t>Запрудский</a:t>
            </a:r>
            <a:r>
              <a:rPr lang="ru-RU" sz="2400" dirty="0" smtClean="0">
                <a:solidFill>
                  <a:srgbClr val="5300A6"/>
                </a:solidFill>
                <a:latin typeface="+mj-lt"/>
              </a:rPr>
              <a:t>):</a:t>
            </a:r>
            <a:endParaRPr lang="ru-RU" sz="2400" dirty="0">
              <a:solidFill>
                <a:srgbClr val="5300A6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0111" y="1581833"/>
            <a:ext cx="3492501" cy="646331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pPr lvl="0"/>
            <a:r>
              <a:rPr lang="ru-RU" sz="1400" dirty="0"/>
              <a:t>Методы кооперативного обучения (по Е</a:t>
            </a:r>
            <a:r>
              <a:rPr lang="ru-RU" sz="1400" dirty="0" smtClean="0"/>
              <a:t>. С. </a:t>
            </a:r>
            <a:r>
              <a:rPr lang="ru-RU" sz="1400" dirty="0" err="1" smtClean="0"/>
              <a:t>Полат</a:t>
            </a:r>
            <a:r>
              <a:rPr lang="ru-RU" sz="1400" dirty="0" smtClean="0"/>
              <a:t> </a:t>
            </a:r>
            <a:r>
              <a:rPr lang="ru-RU" sz="1400" dirty="0"/>
              <a:t>—</a:t>
            </a:r>
            <a:r>
              <a:rPr lang="ru-RU" sz="1400" dirty="0" smtClean="0"/>
              <a:t> </a:t>
            </a:r>
            <a:r>
              <a:rPr lang="ru-RU" sz="1400" dirty="0"/>
              <a:t>обучение в команде, учимся вместе, пила или мозаика).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98774" y="2705662"/>
            <a:ext cx="3492501" cy="215444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pPr lvl="0"/>
            <a:r>
              <a:rPr lang="ru-RU" sz="1400" dirty="0"/>
              <a:t>Интегральная технология.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91389" y="2705662"/>
            <a:ext cx="3493836" cy="215444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400" dirty="0"/>
              <a:t>Технология активной оценки.</a:t>
            </a:r>
          </a:p>
        </p:txBody>
      </p:sp>
      <p:sp>
        <p:nvSpPr>
          <p:cNvPr id="14" name="Овал 13"/>
          <p:cNvSpPr/>
          <p:nvPr/>
        </p:nvSpPr>
        <p:spPr>
          <a:xfrm>
            <a:off x="360112" y="1634999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1</a:t>
            </a:r>
          </a:p>
        </p:txBody>
      </p:sp>
      <p:sp>
        <p:nvSpPr>
          <p:cNvPr id="15" name="Овал 14"/>
          <p:cNvSpPr/>
          <p:nvPr/>
        </p:nvSpPr>
        <p:spPr>
          <a:xfrm>
            <a:off x="358774" y="2537322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2</a:t>
            </a:r>
          </a:p>
        </p:txBody>
      </p:sp>
      <p:sp>
        <p:nvSpPr>
          <p:cNvPr id="16" name="Овал 15"/>
          <p:cNvSpPr/>
          <p:nvPr/>
        </p:nvSpPr>
        <p:spPr>
          <a:xfrm>
            <a:off x="4751388" y="2537322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5</a:t>
            </a:r>
          </a:p>
        </p:txBody>
      </p:sp>
      <p:sp>
        <p:nvSpPr>
          <p:cNvPr id="21" name="Овал 20"/>
          <p:cNvSpPr/>
          <p:nvPr/>
        </p:nvSpPr>
        <p:spPr>
          <a:xfrm>
            <a:off x="387351" y="3303375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3</a:t>
            </a:r>
          </a:p>
        </p:txBody>
      </p:sp>
      <p:sp>
        <p:nvSpPr>
          <p:cNvPr id="22" name="Овал 21"/>
          <p:cNvSpPr/>
          <p:nvPr/>
        </p:nvSpPr>
        <p:spPr>
          <a:xfrm>
            <a:off x="4751388" y="1634999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4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27351" y="3465653"/>
            <a:ext cx="3892299" cy="215444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400" dirty="0"/>
              <a:t>Методы проектного обучения.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291388" y="1463738"/>
            <a:ext cx="3492502" cy="861774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400" dirty="0"/>
              <a:t>Технология педагогических мастерских (индукция, </a:t>
            </a:r>
            <a:r>
              <a:rPr lang="ru-RU" sz="1400" dirty="0" err="1"/>
              <a:t>самоконструкция</a:t>
            </a:r>
            <a:r>
              <a:rPr lang="ru-RU" sz="1400" dirty="0"/>
              <a:t>, </a:t>
            </a:r>
            <a:r>
              <a:rPr lang="ru-RU" sz="1400" dirty="0" err="1"/>
              <a:t>социоконструкция</a:t>
            </a:r>
            <a:r>
              <a:rPr lang="ru-RU" sz="1400" dirty="0"/>
              <a:t>, социализация, разрыв, рефлексия).</a:t>
            </a:r>
          </a:p>
        </p:txBody>
      </p:sp>
    </p:spTree>
    <p:extLst>
      <p:ext uri="{BB962C8B-B14F-4D97-AF65-F5344CB8AC3E}">
        <p14:creationId xmlns:p14="http://schemas.microsoft.com/office/powerpoint/2010/main" val="3741257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/>
          <p:nvPr/>
        </p:nvGrpSpPr>
        <p:grpSpPr>
          <a:xfrm>
            <a:off x="358775" y="357836"/>
            <a:ext cx="8426450" cy="4757380"/>
            <a:chOff x="358775" y="319493"/>
            <a:chExt cx="8426450" cy="475738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8025" y="319493"/>
              <a:ext cx="8407200" cy="129266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algn="ctr"/>
              <a:r>
                <a:rPr lang="ru-RU" sz="2400" dirty="0">
                  <a:solidFill>
                    <a:srgbClr val="5300A6"/>
                  </a:solidFill>
                  <a:latin typeface="+mj-lt"/>
                </a:rPr>
                <a:t>Классификация методов и технологий </a:t>
              </a:r>
              <a:br>
                <a:rPr lang="ru-RU" sz="2400" dirty="0">
                  <a:solidFill>
                    <a:srgbClr val="5300A6"/>
                  </a:solidFill>
                  <a:latin typeface="+mj-lt"/>
                </a:rPr>
              </a:br>
              <a:r>
                <a:rPr lang="ru-RU" sz="2400" dirty="0">
                  <a:solidFill>
                    <a:srgbClr val="5300A6"/>
                  </a:solidFill>
                  <a:latin typeface="+mj-lt"/>
                </a:rPr>
                <a:t>по критерию развития мышления учащихся </a:t>
              </a:r>
              <a:br>
                <a:rPr lang="ru-RU" sz="2400" dirty="0">
                  <a:solidFill>
                    <a:srgbClr val="5300A6"/>
                  </a:solidFill>
                  <a:latin typeface="+mj-lt"/>
                </a:rPr>
              </a:br>
              <a:r>
                <a:rPr lang="ru-RU" sz="1800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(Д. </a:t>
              </a:r>
              <a:r>
                <a:rPr lang="ru-RU" sz="1800" dirty="0" err="1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Стил</a:t>
              </a:r>
              <a:r>
                <a:rPr lang="ru-RU" sz="1800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, К. </a:t>
              </a:r>
              <a:r>
                <a:rPr lang="ru-RU" sz="1800" dirty="0" err="1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Мередис</a:t>
              </a:r>
              <a:r>
                <a:rPr lang="ru-RU" sz="1800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, Ч. </a:t>
              </a:r>
              <a:r>
                <a:rPr lang="ru-RU" sz="180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Темпл </a:t>
              </a:r>
              <a:r>
                <a:rPr lang="ru-RU" sz="1800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«Развитие критического мышления через чтение и письмо</a:t>
              </a:r>
              <a:r>
                <a:rPr lang="ru-RU" sz="180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»):</a:t>
              </a:r>
              <a:endParaRPr lang="ru-RU" sz="1800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58775" y="2491550"/>
              <a:ext cx="1917700" cy="258532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/>
              <a:r>
                <a:rPr lang="ru-RU" sz="1400" b="1" dirty="0"/>
                <a:t>методы мотивации деятельности</a:t>
              </a:r>
              <a:r>
                <a:rPr lang="ru-RU" sz="1400" dirty="0"/>
                <a:t> с новой информацией (вызов), актуализации личного опыта (мозговой штурм, прогнозирование по ключевым словам,  восстановление логической цепочки, аллитерация, </a:t>
              </a:r>
              <a:r>
                <a:rPr lang="ru-RU" sz="1400" dirty="0" smtClean="0"/>
                <a:t>алфавит;</a:t>
              </a:r>
              <a:endParaRPr lang="ru-RU" sz="14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762251" y="2520126"/>
              <a:ext cx="1295400" cy="215443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/>
              <a:r>
                <a:rPr lang="ru-RU" sz="1400" b="1" dirty="0"/>
                <a:t>методы осмысления </a:t>
              </a:r>
              <a:r>
                <a:rPr lang="ru-RU" sz="1400" dirty="0"/>
                <a:t>содержания (карта идей/понятий, ЗХУ, зигзаг, </a:t>
              </a:r>
              <a:r>
                <a:rPr lang="ru-RU" sz="1400" dirty="0" err="1"/>
                <a:t>инсерт</a:t>
              </a:r>
              <a:r>
                <a:rPr lang="ru-RU" sz="1400" dirty="0"/>
                <a:t>,  кластер, ротация , 6 шляп</a:t>
              </a:r>
              <a:r>
                <a:rPr lang="ru-RU" sz="1400" dirty="0" smtClean="0"/>
                <a:t>);</a:t>
              </a:r>
              <a:endParaRPr lang="ru-RU" sz="14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200900" y="2491551"/>
              <a:ext cx="1304925" cy="8617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sz="1400" b="1" dirty="0" smtClean="0"/>
                <a:t>кейс-технологии.</a:t>
              </a:r>
              <a:endParaRPr lang="ru-RU" sz="1400" b="1" dirty="0"/>
            </a:p>
            <a:p>
              <a:pPr algn="ctr"/>
              <a:endParaRPr lang="ru-RU" sz="1400" dirty="0"/>
            </a:p>
            <a:p>
              <a:pPr algn="ctr"/>
              <a:r>
                <a:rPr lang="ru-RU" sz="1400" dirty="0"/>
                <a:t> </a:t>
              </a:r>
            </a:p>
          </p:txBody>
        </p:sp>
        <p:sp>
          <p:nvSpPr>
            <p:cNvPr id="14" name="Овал 13"/>
            <p:cNvSpPr/>
            <p:nvPr/>
          </p:nvSpPr>
          <p:spPr>
            <a:xfrm>
              <a:off x="957931" y="1878643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>
                  <a:latin typeface="+mj-lt"/>
                </a:rPr>
                <a:t>1</a:t>
              </a:r>
            </a:p>
          </p:txBody>
        </p:sp>
        <p:sp>
          <p:nvSpPr>
            <p:cNvPr id="15" name="Овал 14"/>
            <p:cNvSpPr/>
            <p:nvPr/>
          </p:nvSpPr>
          <p:spPr>
            <a:xfrm>
              <a:off x="3150268" y="1885705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>
                  <a:latin typeface="+mj-lt"/>
                </a:rPr>
                <a:t>2</a:t>
              </a:r>
            </a:p>
          </p:txBody>
        </p:sp>
        <p:sp>
          <p:nvSpPr>
            <p:cNvPr id="16" name="Овал 15"/>
            <p:cNvSpPr/>
            <p:nvPr/>
          </p:nvSpPr>
          <p:spPr>
            <a:xfrm>
              <a:off x="7579394" y="1866656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>
                  <a:latin typeface="+mj-lt"/>
                </a:rPr>
                <a:t>5</a:t>
              </a:r>
            </a:p>
          </p:txBody>
        </p:sp>
      </p:grpSp>
      <p:sp>
        <p:nvSpPr>
          <p:cNvPr id="21" name="Овал 20"/>
          <p:cNvSpPr/>
          <p:nvPr/>
        </p:nvSpPr>
        <p:spPr>
          <a:xfrm>
            <a:off x="4940968" y="1933575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3</a:t>
            </a:r>
          </a:p>
        </p:txBody>
      </p:sp>
      <p:sp>
        <p:nvSpPr>
          <p:cNvPr id="22" name="Овал 21"/>
          <p:cNvSpPr/>
          <p:nvPr/>
        </p:nvSpPr>
        <p:spPr>
          <a:xfrm>
            <a:off x="6198268" y="1895473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4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419600" y="2596569"/>
            <a:ext cx="1504950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ru-RU" sz="1400" b="1" dirty="0"/>
              <a:t>методы рефлексии </a:t>
            </a:r>
            <a:r>
              <a:rPr lang="ru-RU" sz="1400" dirty="0"/>
              <a:t>(эссе, рефлексивный круг, мишень, заверши фразу, острова, телеграмма, 5 пальцев,  дерево настроения, мухомор,  ХИМС</a:t>
            </a:r>
            <a:r>
              <a:rPr lang="ru-RU" sz="1400" dirty="0" smtClean="0"/>
              <a:t>);</a:t>
            </a:r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953125" y="2558469"/>
            <a:ext cx="118110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ru-RU" sz="1400" b="1" dirty="0"/>
              <a:t>т</a:t>
            </a:r>
            <a:r>
              <a:rPr lang="ru-RU" sz="1400" b="1" dirty="0" smtClean="0"/>
              <a:t>ехнологии </a:t>
            </a:r>
            <a:r>
              <a:rPr lang="ru-RU" sz="1400" b="1" dirty="0"/>
              <a:t>проблемного </a:t>
            </a:r>
            <a:r>
              <a:rPr lang="ru-RU" sz="1400" b="1" dirty="0" smtClean="0"/>
              <a:t>обучения;</a:t>
            </a:r>
            <a:endParaRPr lang="ru-RU" sz="1400" b="1" dirty="0"/>
          </a:p>
          <a:p>
            <a:pPr lvl="0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41257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2"/>
            <a:ext cx="9144000" cy="5143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8775" y="388013"/>
            <a:ext cx="84264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Признаки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одарённости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8776" y="1104722"/>
            <a:ext cx="4033837" cy="3231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ru-RU" sz="1400" b="1" dirty="0">
                <a:solidFill>
                  <a:srgbClr val="FF0000"/>
                </a:solidFill>
              </a:rPr>
              <a:t>Мотивационный аспект </a:t>
            </a:r>
            <a:r>
              <a:rPr lang="ru-RU" sz="1400" dirty="0"/>
              <a:t>поведения </a:t>
            </a:r>
            <a:r>
              <a:rPr lang="ru-RU" sz="1400" dirty="0" smtClean="0"/>
              <a:t>одарённого ребёнка:</a:t>
            </a:r>
            <a:endParaRPr lang="ru-RU" sz="1400" dirty="0"/>
          </a:p>
          <a:p>
            <a:r>
              <a:rPr lang="ru-RU" sz="1400" dirty="0">
                <a:ea typeface="Roboto" pitchFamily="2" charset="0"/>
                <a:cs typeface="Roboto" pitchFamily="2" charset="0"/>
              </a:rPr>
              <a:t> - </a:t>
            </a:r>
            <a:r>
              <a:rPr lang="ru-RU" sz="1400" dirty="0"/>
              <a:t>п</a:t>
            </a:r>
            <a:r>
              <a:rPr lang="ru-RU" sz="1400" dirty="0" smtClean="0"/>
              <a:t>овышенная </a:t>
            </a:r>
            <a:r>
              <a:rPr lang="ru-RU" sz="1400" dirty="0"/>
              <a:t>избирательная чувствительность к </a:t>
            </a:r>
            <a:r>
              <a:rPr lang="ru-RU" sz="1400" dirty="0" smtClean="0"/>
              <a:t>определённым </a:t>
            </a:r>
            <a:r>
              <a:rPr lang="ru-RU" sz="1400" dirty="0"/>
              <a:t>сторонам предметной деятельности, переживание чувства </a:t>
            </a:r>
            <a:r>
              <a:rPr lang="ru-RU" sz="1400" dirty="0" smtClean="0"/>
              <a:t>удовольствия</a:t>
            </a:r>
            <a:r>
              <a:rPr lang="ru-RU" sz="1400" dirty="0"/>
              <a:t>;</a:t>
            </a:r>
          </a:p>
          <a:p>
            <a:endParaRPr lang="ru-RU" sz="1400" dirty="0"/>
          </a:p>
          <a:p>
            <a:r>
              <a:rPr lang="ru-RU" sz="1400" dirty="0"/>
              <a:t> - </a:t>
            </a:r>
            <a:r>
              <a:rPr lang="ru-RU" sz="1400" dirty="0" smtClean="0"/>
              <a:t>повышенная </a:t>
            </a:r>
            <a:r>
              <a:rPr lang="ru-RU" sz="1400" dirty="0"/>
              <a:t>познавательная </a:t>
            </a:r>
            <a:r>
              <a:rPr lang="ru-RU" sz="1400" dirty="0" smtClean="0"/>
              <a:t>потребность;</a:t>
            </a:r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 - </a:t>
            </a:r>
            <a:r>
              <a:rPr lang="ru-RU" sz="1400" dirty="0" smtClean="0"/>
              <a:t>ярко </a:t>
            </a:r>
            <a:r>
              <a:rPr lang="ru-RU" sz="1400" dirty="0"/>
              <a:t>выраженный </a:t>
            </a:r>
            <a:r>
              <a:rPr lang="ru-RU" sz="1400" dirty="0" smtClean="0"/>
              <a:t>интерес;</a:t>
            </a:r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 - </a:t>
            </a:r>
            <a:r>
              <a:rPr lang="ru-RU" sz="1400" dirty="0" smtClean="0"/>
              <a:t>предпочтение </a:t>
            </a:r>
            <a:r>
              <a:rPr lang="ru-RU" sz="1400" dirty="0"/>
              <a:t>парадоксальной, противоречивой и </a:t>
            </a:r>
            <a:r>
              <a:rPr lang="ru-RU" sz="1400" dirty="0" smtClean="0"/>
              <a:t>неопределённой информации;</a:t>
            </a:r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 - </a:t>
            </a:r>
            <a:r>
              <a:rPr lang="ru-RU" sz="1400" dirty="0" smtClean="0"/>
              <a:t>высокая </a:t>
            </a:r>
            <a:r>
              <a:rPr lang="ru-RU" sz="1400" dirty="0"/>
              <a:t>требовательность </a:t>
            </a:r>
            <a:r>
              <a:rPr lang="ru-RU" sz="1400" dirty="0" smtClean="0"/>
              <a:t>к результатам. </a:t>
            </a:r>
            <a:endParaRPr lang="ru-RU" sz="1400" dirty="0"/>
          </a:p>
          <a:p>
            <a:pPr lvl="0"/>
            <a:endParaRPr lang="ru-RU" sz="1400" dirty="0">
              <a:ea typeface="Roboto" pitchFamily="2" charset="0"/>
              <a:cs typeface="Roboto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19472" y="1125327"/>
            <a:ext cx="4033838" cy="2369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ru-RU" sz="1400" b="1" dirty="0">
                <a:solidFill>
                  <a:srgbClr val="FF0000"/>
                </a:solidFill>
              </a:rPr>
              <a:t>Инструментальный аспект </a:t>
            </a:r>
            <a:r>
              <a:rPr lang="ru-RU" sz="1400" dirty="0"/>
              <a:t>поведения </a:t>
            </a:r>
            <a:r>
              <a:rPr lang="ru-RU" sz="1400" dirty="0" smtClean="0"/>
              <a:t>одарённого ребёнка: </a:t>
            </a:r>
            <a:endParaRPr lang="ru-RU" sz="1400" dirty="0"/>
          </a:p>
          <a:p>
            <a:pPr lvl="0"/>
            <a:endParaRPr lang="ru-RU" sz="1400" dirty="0">
              <a:ea typeface="Roboto" pitchFamily="2" charset="0"/>
              <a:cs typeface="Roboto" pitchFamily="2" charset="0"/>
            </a:endParaRPr>
          </a:p>
          <a:p>
            <a:pPr lvl="0"/>
            <a:r>
              <a:rPr lang="ru-RU" sz="1400" dirty="0">
                <a:ea typeface="Roboto" pitchFamily="2" charset="0"/>
                <a:cs typeface="Roboto" pitchFamily="2" charset="0"/>
              </a:rPr>
              <a:t> - </a:t>
            </a:r>
            <a:r>
              <a:rPr lang="ru-RU" sz="1400" dirty="0"/>
              <a:t>н</a:t>
            </a:r>
            <a:r>
              <a:rPr lang="ru-RU" sz="1400" dirty="0" smtClean="0"/>
              <a:t>аличие </a:t>
            </a:r>
            <a:r>
              <a:rPr lang="ru-RU" sz="1400" dirty="0"/>
              <a:t>специфических стратегий </a:t>
            </a:r>
            <a:r>
              <a:rPr lang="ru-RU" sz="1400" dirty="0" smtClean="0"/>
              <a:t>деятельности;</a:t>
            </a:r>
            <a:endParaRPr lang="ru-RU" sz="1400" dirty="0"/>
          </a:p>
          <a:p>
            <a:pPr lvl="0"/>
            <a:endParaRPr lang="ru-RU" sz="1400" dirty="0"/>
          </a:p>
          <a:p>
            <a:pPr lvl="0"/>
            <a:r>
              <a:rPr lang="ru-RU" sz="1400" dirty="0">
                <a:ea typeface="Roboto" pitchFamily="2" charset="0"/>
                <a:cs typeface="Roboto" pitchFamily="2" charset="0"/>
              </a:rPr>
              <a:t> - </a:t>
            </a:r>
            <a:r>
              <a:rPr lang="ru-RU" sz="1400" dirty="0" err="1"/>
              <a:t>с</a:t>
            </a:r>
            <a:r>
              <a:rPr lang="ru-RU" sz="1400" dirty="0" err="1" smtClean="0"/>
              <a:t>формированность</a:t>
            </a:r>
            <a:r>
              <a:rPr lang="ru-RU" sz="1400" dirty="0" smtClean="0"/>
              <a:t> </a:t>
            </a:r>
            <a:r>
              <a:rPr lang="ru-RU" sz="1400" dirty="0"/>
              <a:t>качественно своеобразного индивидуального стиля </a:t>
            </a:r>
            <a:r>
              <a:rPr lang="ru-RU" sz="1400" dirty="0" smtClean="0"/>
              <a:t>деятельности;</a:t>
            </a:r>
            <a:endParaRPr lang="ru-RU" sz="1400" dirty="0"/>
          </a:p>
          <a:p>
            <a:pPr lvl="0"/>
            <a:endParaRPr lang="ru-RU" sz="1400" dirty="0"/>
          </a:p>
          <a:p>
            <a:pPr lvl="0"/>
            <a:r>
              <a:rPr lang="ru-RU" sz="1400" dirty="0">
                <a:ea typeface="Roboto" pitchFamily="2" charset="0"/>
                <a:cs typeface="Roboto" pitchFamily="2" charset="0"/>
              </a:rPr>
              <a:t> - </a:t>
            </a:r>
            <a:r>
              <a:rPr lang="ru-RU" sz="1400" dirty="0"/>
              <a:t>о</a:t>
            </a:r>
            <a:r>
              <a:rPr lang="ru-RU" sz="1400" dirty="0" smtClean="0"/>
              <a:t>собый </a:t>
            </a:r>
            <a:r>
              <a:rPr lang="ru-RU" sz="1400" dirty="0"/>
              <a:t>тип организации </a:t>
            </a:r>
            <a:r>
              <a:rPr lang="ru-RU" sz="1400" dirty="0" smtClean="0"/>
              <a:t>знаний;</a:t>
            </a:r>
            <a:endParaRPr lang="ru-RU" sz="1400" dirty="0"/>
          </a:p>
          <a:p>
            <a:pPr lvl="0"/>
            <a:endParaRPr lang="ru-RU" sz="1400" dirty="0"/>
          </a:p>
          <a:p>
            <a:pPr lvl="0"/>
            <a:r>
              <a:rPr lang="ru-RU" sz="1400" dirty="0"/>
              <a:t> - </a:t>
            </a:r>
            <a:r>
              <a:rPr lang="ru-RU" sz="1400" dirty="0" smtClean="0"/>
              <a:t>своеобразный </a:t>
            </a:r>
            <a:r>
              <a:rPr lang="ru-RU" sz="1400" dirty="0"/>
              <a:t>тип </a:t>
            </a:r>
            <a:r>
              <a:rPr lang="ru-RU" sz="1400" dirty="0" smtClean="0"/>
              <a:t>обучаемости</a:t>
            </a:r>
            <a:r>
              <a:rPr lang="ru-RU" sz="1400" dirty="0"/>
              <a:t>. </a:t>
            </a:r>
            <a:endParaRPr lang="ru-RU" sz="1400" dirty="0">
              <a:ea typeface="Roboto" pitchFamily="2" charset="0"/>
              <a:cs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77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4" y="1566342"/>
            <a:ext cx="776531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dirty="0"/>
              <a:t>в</a:t>
            </a:r>
            <a:r>
              <a:rPr lang="ru-RU" sz="1600" dirty="0" smtClean="0"/>
              <a:t>ид </a:t>
            </a:r>
            <a:r>
              <a:rPr lang="ru-RU" sz="1600" dirty="0"/>
              <a:t>ориентировочной деятельности педагога в учебно-воспитательном процессе,  позволяющий установить качество теоретических знаний и практических умений и навыков учащихся, способы их учебной деятельности, степень умственного развития, а также уровень педагогического мастерства учителя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Процедура оценочной деятельности, включающая в себя действия с использованием разнообразных педагогических мер и методов измерений по получению информации о ходе и результатах обучения.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8775" y="868725"/>
            <a:ext cx="417307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Контроль —</a:t>
            </a:r>
          </a:p>
        </p:txBody>
      </p:sp>
    </p:spTree>
    <p:extLst>
      <p:ext uri="{BB962C8B-B14F-4D97-AF65-F5344CB8AC3E}">
        <p14:creationId xmlns:p14="http://schemas.microsoft.com/office/powerpoint/2010/main" val="3749543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28345" y="418177"/>
            <a:ext cx="414655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dirty="0">
                <a:solidFill>
                  <a:srgbClr val="5300A6"/>
                </a:solidFill>
                <a:latin typeface="+mj-lt"/>
              </a:rPr>
              <a:t>Составные структурные компоненты </a:t>
            </a:r>
            <a:r>
              <a:rPr lang="ru-RU" sz="2400" dirty="0" smtClean="0">
                <a:solidFill>
                  <a:srgbClr val="5300A6"/>
                </a:solidFill>
                <a:latin typeface="+mj-lt"/>
              </a:rPr>
              <a:t>контроля:</a:t>
            </a:r>
            <a:endParaRPr lang="ru-RU" sz="2400" dirty="0">
              <a:solidFill>
                <a:srgbClr val="5300A6"/>
              </a:solidFill>
              <a:latin typeface="+mj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8775" y="1453962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98774" y="1522081"/>
            <a:ext cx="3493837" cy="276999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800" dirty="0">
                <a:latin typeface="+mj-lt"/>
              </a:rPr>
              <a:t>Наблюдение и проверка.</a:t>
            </a:r>
          </a:p>
        </p:txBody>
      </p:sp>
      <p:sp>
        <p:nvSpPr>
          <p:cNvPr id="14" name="Овал 13"/>
          <p:cNvSpPr/>
          <p:nvPr/>
        </p:nvSpPr>
        <p:spPr>
          <a:xfrm>
            <a:off x="385220" y="2321467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2</a:t>
            </a:r>
          </a:p>
        </p:txBody>
      </p:sp>
      <p:sp>
        <p:nvSpPr>
          <p:cNvPr id="15" name="Овал 14"/>
          <p:cNvSpPr/>
          <p:nvPr/>
        </p:nvSpPr>
        <p:spPr>
          <a:xfrm>
            <a:off x="372394" y="3188972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3</a:t>
            </a:r>
          </a:p>
        </p:txBody>
      </p:sp>
      <p:sp>
        <p:nvSpPr>
          <p:cNvPr id="16" name="Овал 15"/>
          <p:cNvSpPr/>
          <p:nvPr/>
        </p:nvSpPr>
        <p:spPr>
          <a:xfrm>
            <a:off x="4752614" y="1453962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4</a:t>
            </a:r>
          </a:p>
        </p:txBody>
      </p:sp>
      <p:sp>
        <p:nvSpPr>
          <p:cNvPr id="17" name="Овал 16"/>
          <p:cNvSpPr/>
          <p:nvPr/>
        </p:nvSpPr>
        <p:spPr>
          <a:xfrm>
            <a:off x="4752614" y="2321467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25221" y="2496953"/>
            <a:ext cx="2183696" cy="276999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800" dirty="0">
                <a:latin typeface="+mj-lt"/>
              </a:rPr>
              <a:t>Выявление.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25220" y="3315187"/>
            <a:ext cx="3467391" cy="276999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800" dirty="0">
                <a:latin typeface="+mj-lt"/>
              </a:rPr>
              <a:t>Измерение.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92614" y="1558764"/>
            <a:ext cx="3493836" cy="276999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800" dirty="0">
                <a:latin typeface="+mj-lt"/>
              </a:rPr>
              <a:t>Учёт.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92613" y="2290676"/>
            <a:ext cx="3493837" cy="553998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800" dirty="0">
                <a:latin typeface="+mj-lt"/>
              </a:rPr>
              <a:t>Оценка (словесный комментарий).</a:t>
            </a:r>
          </a:p>
        </p:txBody>
      </p:sp>
      <p:sp>
        <p:nvSpPr>
          <p:cNvPr id="22" name="Овал 21"/>
          <p:cNvSpPr/>
          <p:nvPr/>
        </p:nvSpPr>
        <p:spPr>
          <a:xfrm>
            <a:off x="4752614" y="3200976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6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302139" y="3315187"/>
            <a:ext cx="3493836" cy="276999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800" dirty="0">
                <a:latin typeface="+mj-lt"/>
              </a:rPr>
              <a:t>Отметка.</a:t>
            </a:r>
          </a:p>
        </p:txBody>
      </p:sp>
    </p:spTree>
    <p:extLst>
      <p:ext uri="{BB962C8B-B14F-4D97-AF65-F5344CB8AC3E}">
        <p14:creationId xmlns:p14="http://schemas.microsoft.com/office/powerpoint/2010/main" val="1303118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37506" y="376238"/>
            <a:ext cx="586898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dirty="0">
                <a:solidFill>
                  <a:srgbClr val="5300A6"/>
                </a:solidFill>
                <a:latin typeface="+mj-lt"/>
              </a:rPr>
              <a:t>Функции </a:t>
            </a:r>
            <a:r>
              <a:rPr lang="ru-RU" sz="2400" b="1" dirty="0">
                <a:solidFill>
                  <a:srgbClr val="5300A6"/>
                </a:solidFill>
                <a:latin typeface="+mj-lt"/>
              </a:rPr>
              <a:t>контроля</a:t>
            </a:r>
            <a:r>
              <a:rPr lang="ru-RU" sz="2400" dirty="0">
                <a:solidFill>
                  <a:srgbClr val="5300A6"/>
                </a:solidFill>
                <a:latin typeface="+mj-lt"/>
              </a:rPr>
              <a:t> </a:t>
            </a:r>
            <a:br>
              <a:rPr lang="ru-RU" sz="2400" dirty="0">
                <a:solidFill>
                  <a:srgbClr val="5300A6"/>
                </a:solidFill>
                <a:latin typeface="+mj-lt"/>
              </a:rPr>
            </a:br>
            <a:r>
              <a:rPr lang="ru-RU" sz="2400" dirty="0">
                <a:solidFill>
                  <a:srgbClr val="5300A6"/>
                </a:solidFill>
                <a:latin typeface="+mj-lt"/>
              </a:rPr>
              <a:t>в образовательном </a:t>
            </a:r>
            <a:r>
              <a:rPr lang="ru-RU" sz="2400" dirty="0" smtClean="0">
                <a:solidFill>
                  <a:srgbClr val="5300A6"/>
                </a:solidFill>
                <a:latin typeface="+mj-lt"/>
              </a:rPr>
              <a:t>процессе:</a:t>
            </a:r>
            <a:endParaRPr lang="ru-RU" sz="2400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27763" y="2499314"/>
            <a:ext cx="255746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/>
              <a:t>Проверочно-оценочная функция. </a:t>
            </a:r>
          </a:p>
        </p:txBody>
      </p:sp>
      <p:sp>
        <p:nvSpPr>
          <p:cNvPr id="13" name="Овал 12"/>
          <p:cNvSpPr/>
          <p:nvPr/>
        </p:nvSpPr>
        <p:spPr>
          <a:xfrm>
            <a:off x="1367506" y="1821736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1</a:t>
            </a:r>
          </a:p>
        </p:txBody>
      </p:sp>
      <p:sp>
        <p:nvSpPr>
          <p:cNvPr id="14" name="Овал 13"/>
          <p:cNvSpPr/>
          <p:nvPr/>
        </p:nvSpPr>
        <p:spPr>
          <a:xfrm>
            <a:off x="7236494" y="1821736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8775" y="2556464"/>
            <a:ext cx="255746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/>
              <a:t>Функция обратной </a:t>
            </a:r>
          </a:p>
          <a:p>
            <a:pPr algn="ctr"/>
            <a:r>
              <a:rPr lang="ru-RU" sz="1400" b="1" dirty="0" smtClean="0"/>
              <a:t>связи.</a:t>
            </a:r>
            <a:endParaRPr lang="ru-RU" sz="1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586163" y="2533651"/>
            <a:ext cx="1971675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/>
              <a:t>Педагогическая функция</a:t>
            </a:r>
            <a:r>
              <a:rPr lang="ru-RU" sz="1400" dirty="0"/>
              <a:t>:</a:t>
            </a:r>
            <a:br>
              <a:rPr lang="ru-RU" sz="1400" dirty="0"/>
            </a:br>
            <a:endParaRPr lang="ru-RU" sz="1400" dirty="0"/>
          </a:p>
          <a:p>
            <a:pPr algn="ctr">
              <a:buFont typeface="Arial" pitchFamily="34" charset="0"/>
              <a:buChar char="•"/>
            </a:pPr>
            <a:r>
              <a:rPr lang="ru-RU" sz="1400" dirty="0"/>
              <a:t>обучающая, 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/>
              <a:t>развивающая, 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/>
              <a:t>воспитывающая,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/>
              <a:t> диагностическая, 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/>
              <a:t>профилактическая,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/>
              <a:t> </a:t>
            </a:r>
            <a:r>
              <a:rPr lang="ru-RU" sz="1400" dirty="0" smtClean="0"/>
              <a:t>ориентирующая.</a:t>
            </a:r>
            <a:endParaRPr lang="ru-RU" sz="1400" dirty="0"/>
          </a:p>
        </p:txBody>
      </p:sp>
      <p:sp>
        <p:nvSpPr>
          <p:cNvPr id="19" name="Овал 18"/>
          <p:cNvSpPr/>
          <p:nvPr/>
        </p:nvSpPr>
        <p:spPr>
          <a:xfrm>
            <a:off x="4302000" y="1821736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35778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37506" y="376238"/>
            <a:ext cx="586898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dirty="0">
                <a:solidFill>
                  <a:srgbClr val="5300A6"/>
                </a:solidFill>
                <a:latin typeface="+mj-lt"/>
              </a:rPr>
              <a:t>Функции </a:t>
            </a:r>
            <a:r>
              <a:rPr lang="ru-RU" sz="2400" b="1" dirty="0">
                <a:solidFill>
                  <a:srgbClr val="5300A6"/>
                </a:solidFill>
                <a:latin typeface="+mj-lt"/>
              </a:rPr>
              <a:t>оценки</a:t>
            </a:r>
            <a:r>
              <a:rPr lang="ru-RU" sz="2400" dirty="0">
                <a:solidFill>
                  <a:srgbClr val="5300A6"/>
                </a:solidFill>
                <a:latin typeface="+mj-lt"/>
              </a:rPr>
              <a:t> </a:t>
            </a:r>
            <a:br>
              <a:rPr lang="ru-RU" sz="2400" dirty="0">
                <a:solidFill>
                  <a:srgbClr val="5300A6"/>
                </a:solidFill>
                <a:latin typeface="+mj-lt"/>
              </a:rPr>
            </a:br>
            <a:r>
              <a:rPr lang="ru-RU" sz="2400" dirty="0">
                <a:solidFill>
                  <a:srgbClr val="5300A6"/>
                </a:solidFill>
                <a:latin typeface="+mj-lt"/>
              </a:rPr>
              <a:t>в образовательном </a:t>
            </a:r>
            <a:r>
              <a:rPr lang="ru-RU" sz="2400" dirty="0" smtClean="0">
                <a:solidFill>
                  <a:srgbClr val="5300A6"/>
                </a:solidFill>
                <a:latin typeface="+mj-lt"/>
              </a:rPr>
              <a:t>процессе:</a:t>
            </a:r>
            <a:endParaRPr lang="ru-RU" sz="2400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27763" y="2026052"/>
            <a:ext cx="255746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/>
              <a:t>Информационная </a:t>
            </a:r>
            <a:r>
              <a:rPr lang="ru-RU" sz="1400" b="1" dirty="0" smtClean="0"/>
              <a:t>функция.</a:t>
            </a:r>
            <a:endParaRPr lang="ru-RU" sz="1400" b="1" dirty="0"/>
          </a:p>
        </p:txBody>
      </p:sp>
      <p:sp>
        <p:nvSpPr>
          <p:cNvPr id="13" name="Овал 12"/>
          <p:cNvSpPr/>
          <p:nvPr/>
        </p:nvSpPr>
        <p:spPr>
          <a:xfrm>
            <a:off x="1367506" y="1338374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1</a:t>
            </a:r>
          </a:p>
        </p:txBody>
      </p:sp>
      <p:sp>
        <p:nvSpPr>
          <p:cNvPr id="14" name="Овал 13"/>
          <p:cNvSpPr/>
          <p:nvPr/>
        </p:nvSpPr>
        <p:spPr>
          <a:xfrm>
            <a:off x="7236494" y="1338374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5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8775" y="2026052"/>
            <a:ext cx="255746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/>
              <a:t>Социальная </a:t>
            </a:r>
            <a:r>
              <a:rPr lang="ru-RU" sz="1400" b="1" dirty="0" smtClean="0"/>
              <a:t>функция.</a:t>
            </a:r>
            <a:endParaRPr lang="ru-RU" sz="1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58775" y="3297819"/>
            <a:ext cx="255068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/>
              <a:t>Образовательная </a:t>
            </a:r>
            <a:r>
              <a:rPr lang="ru-RU" sz="1400" b="1" dirty="0" smtClean="0"/>
              <a:t>функция.</a:t>
            </a:r>
            <a:endParaRPr lang="ru-RU" sz="1400" dirty="0"/>
          </a:p>
        </p:txBody>
      </p:sp>
      <p:sp>
        <p:nvSpPr>
          <p:cNvPr id="19" name="Овал 18"/>
          <p:cNvSpPr/>
          <p:nvPr/>
        </p:nvSpPr>
        <p:spPr>
          <a:xfrm>
            <a:off x="1367506" y="2626951"/>
            <a:ext cx="540000" cy="523411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2</a:t>
            </a:r>
          </a:p>
        </p:txBody>
      </p:sp>
      <p:sp>
        <p:nvSpPr>
          <p:cNvPr id="20" name="Овал 19"/>
          <p:cNvSpPr/>
          <p:nvPr/>
        </p:nvSpPr>
        <p:spPr>
          <a:xfrm>
            <a:off x="7236494" y="2626951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6</a:t>
            </a:r>
          </a:p>
        </p:txBody>
      </p:sp>
      <p:sp>
        <p:nvSpPr>
          <p:cNvPr id="21" name="Овал 20"/>
          <p:cNvSpPr/>
          <p:nvPr/>
        </p:nvSpPr>
        <p:spPr>
          <a:xfrm>
            <a:off x="4302000" y="2626951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4</a:t>
            </a:r>
          </a:p>
        </p:txBody>
      </p:sp>
      <p:sp>
        <p:nvSpPr>
          <p:cNvPr id="22" name="Овал 21"/>
          <p:cNvSpPr/>
          <p:nvPr/>
        </p:nvSpPr>
        <p:spPr>
          <a:xfrm>
            <a:off x="4302000" y="1338374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457575" y="2026052"/>
            <a:ext cx="222885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/>
              <a:t>Воспитательная </a:t>
            </a:r>
            <a:r>
              <a:rPr lang="ru-RU" sz="1400" b="1" dirty="0" smtClean="0"/>
              <a:t>функция.</a:t>
            </a:r>
            <a:endParaRPr lang="ru-RU" sz="1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457575" y="3297819"/>
            <a:ext cx="222885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/>
              <a:t>Эмоциональная </a:t>
            </a:r>
            <a:r>
              <a:rPr lang="ru-RU" sz="1400" b="1" dirty="0" smtClean="0"/>
              <a:t>функция.</a:t>
            </a:r>
            <a:endParaRPr lang="ru-RU" sz="1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227762" y="3297819"/>
            <a:ext cx="255746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/>
              <a:t>Функция </a:t>
            </a:r>
            <a:r>
              <a:rPr lang="ru-RU" sz="1400" b="1" dirty="0" smtClean="0"/>
              <a:t>управления.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535778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37506" y="376238"/>
            <a:ext cx="586898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dirty="0">
                <a:solidFill>
                  <a:srgbClr val="5300A6"/>
                </a:solidFill>
                <a:latin typeface="+mj-lt"/>
              </a:rPr>
              <a:t>Виды </a:t>
            </a:r>
            <a:r>
              <a:rPr lang="ru-RU" sz="2400" b="1" dirty="0">
                <a:solidFill>
                  <a:srgbClr val="5300A6"/>
                </a:solidFill>
                <a:latin typeface="+mj-lt"/>
              </a:rPr>
              <a:t>контроля</a:t>
            </a:r>
            <a:r>
              <a:rPr lang="ru-RU" sz="2400" dirty="0">
                <a:solidFill>
                  <a:srgbClr val="5300A6"/>
                </a:solidFill>
                <a:latin typeface="+mj-lt"/>
              </a:rPr>
              <a:t> в образовательном процессе</a:t>
            </a:r>
            <a:endParaRPr lang="ru-RU" sz="2400" dirty="0">
              <a:latin typeface="+mj-lt"/>
            </a:endParaRPr>
          </a:p>
        </p:txBody>
      </p:sp>
      <p:graphicFrame>
        <p:nvGraphicFramePr>
          <p:cNvPr id="20" name="Схема 19"/>
          <p:cNvGraphicFramePr/>
          <p:nvPr/>
        </p:nvGraphicFramePr>
        <p:xfrm>
          <a:off x="838200" y="1200151"/>
          <a:ext cx="70866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5778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8775" y="400997"/>
            <a:ext cx="761484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400" dirty="0">
                <a:solidFill>
                  <a:srgbClr val="5300A6"/>
                </a:solidFill>
                <a:latin typeface="+mj-lt"/>
              </a:rPr>
              <a:t>Методы, </a:t>
            </a:r>
            <a:r>
              <a:rPr lang="ru-RU" sz="2400" dirty="0" smtClean="0">
                <a:solidFill>
                  <a:srgbClr val="5300A6"/>
                </a:solidFill>
                <a:latin typeface="+mj-lt"/>
              </a:rPr>
              <a:t>приёмы </a:t>
            </a:r>
            <a:r>
              <a:rPr lang="ru-RU" sz="2400" dirty="0">
                <a:solidFill>
                  <a:srgbClr val="5300A6"/>
                </a:solidFill>
                <a:latin typeface="+mj-lt"/>
              </a:rPr>
              <a:t>и формы организации контроля в образовательном </a:t>
            </a:r>
            <a:r>
              <a:rPr lang="ru-RU" sz="2400" dirty="0" smtClean="0">
                <a:solidFill>
                  <a:srgbClr val="5300A6"/>
                </a:solidFill>
                <a:latin typeface="+mj-lt"/>
              </a:rPr>
              <a:t>процессе:</a:t>
            </a:r>
            <a:endParaRPr lang="ru-RU" sz="2400" dirty="0">
              <a:solidFill>
                <a:srgbClr val="5300A6"/>
              </a:solidFill>
              <a:latin typeface="+mj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8775" y="1392281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98775" y="1385865"/>
            <a:ext cx="3187450" cy="553998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800" b="1" dirty="0">
                <a:latin typeface="+mj-lt"/>
              </a:rPr>
              <a:t>Устный опрос </a:t>
            </a:r>
            <a:r>
              <a:rPr lang="ru-RU" sz="1800" dirty="0">
                <a:latin typeface="+mj-lt"/>
              </a:rPr>
              <a:t>(диалог, монолог</a:t>
            </a:r>
            <a:r>
              <a:rPr lang="ru-RU" sz="1800" dirty="0" smtClean="0">
                <a:latin typeface="+mj-lt"/>
              </a:rPr>
              <a:t>).</a:t>
            </a:r>
            <a:endParaRPr lang="ru-RU" sz="1800" dirty="0">
              <a:latin typeface="+mj-lt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58775" y="2358480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2</a:t>
            </a:r>
          </a:p>
        </p:txBody>
      </p:sp>
      <p:sp>
        <p:nvSpPr>
          <p:cNvPr id="16" name="Овал 15"/>
          <p:cNvSpPr/>
          <p:nvPr/>
        </p:nvSpPr>
        <p:spPr>
          <a:xfrm>
            <a:off x="4751388" y="1408187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4</a:t>
            </a:r>
          </a:p>
        </p:txBody>
      </p:sp>
      <p:sp>
        <p:nvSpPr>
          <p:cNvPr id="17" name="Овал 16"/>
          <p:cNvSpPr/>
          <p:nvPr/>
        </p:nvSpPr>
        <p:spPr>
          <a:xfrm>
            <a:off x="4751388" y="2358480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98774" y="2223880"/>
            <a:ext cx="3503363" cy="1107996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800" b="1" dirty="0">
                <a:latin typeface="+mj-lt"/>
              </a:rPr>
              <a:t>Письменный опрос </a:t>
            </a:r>
            <a:r>
              <a:rPr lang="ru-RU" sz="1800" dirty="0">
                <a:latin typeface="+mj-lt"/>
              </a:rPr>
              <a:t>(индивидуальный, групповой, фронтальный</a:t>
            </a:r>
            <a:r>
              <a:rPr lang="ru-RU" sz="1800" dirty="0" smtClean="0">
                <a:latin typeface="+mj-lt"/>
              </a:rPr>
              <a:t>).</a:t>
            </a:r>
            <a:endParaRPr lang="ru-RU" sz="1800" dirty="0"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91388" y="1539687"/>
            <a:ext cx="3493836" cy="276999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800" b="1" dirty="0">
                <a:latin typeface="+mj-lt"/>
              </a:rPr>
              <a:t>Самостоятельная </a:t>
            </a:r>
            <a:r>
              <a:rPr lang="ru-RU" sz="1800" b="1" dirty="0" smtClean="0">
                <a:latin typeface="+mj-lt"/>
              </a:rPr>
              <a:t>работа.</a:t>
            </a:r>
            <a:endParaRPr lang="ru-RU" sz="1800" b="1" dirty="0"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91387" y="2369653"/>
            <a:ext cx="3493837" cy="553998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800" b="1" dirty="0">
                <a:latin typeface="+mj-lt"/>
              </a:rPr>
              <a:t>Динамическая самостоятельная </a:t>
            </a:r>
            <a:r>
              <a:rPr lang="ru-RU" sz="1800" b="1" dirty="0" smtClean="0">
                <a:latin typeface="+mj-lt"/>
              </a:rPr>
              <a:t>работа.</a:t>
            </a:r>
            <a:endParaRPr lang="ru-RU" sz="1800" b="1" dirty="0">
              <a:latin typeface="+mj-lt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751388" y="3435161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6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291389" y="3443702"/>
            <a:ext cx="3493836" cy="553998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800" b="1" dirty="0">
                <a:latin typeface="+mj-lt"/>
              </a:rPr>
              <a:t>Контрольная</a:t>
            </a:r>
          </a:p>
          <a:p>
            <a:r>
              <a:rPr lang="ru-RU" sz="1800" b="1" dirty="0">
                <a:latin typeface="+mj-lt"/>
              </a:rPr>
              <a:t>р</a:t>
            </a:r>
            <a:r>
              <a:rPr lang="ru-RU" sz="1800" b="1" dirty="0" smtClean="0">
                <a:latin typeface="+mj-lt"/>
              </a:rPr>
              <a:t>абота.</a:t>
            </a:r>
            <a:endParaRPr lang="ru-RU" sz="1800" b="1" dirty="0">
              <a:latin typeface="+mj-lt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58774" y="3435162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3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98775" y="3566662"/>
            <a:ext cx="3493838" cy="276999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800" b="1" dirty="0">
                <a:latin typeface="+mj-lt"/>
              </a:rPr>
              <a:t>Тестовые </a:t>
            </a:r>
            <a:r>
              <a:rPr lang="ru-RU" sz="1800" b="1" dirty="0" smtClean="0">
                <a:latin typeface="+mj-lt"/>
              </a:rPr>
              <a:t>задания.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3118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21542520-9669-4C03-9109-D24704112692}"/>
              </a:ext>
            </a:extLst>
          </p:cNvPr>
          <p:cNvGrpSpPr/>
          <p:nvPr/>
        </p:nvGrpSpPr>
        <p:grpSpPr>
          <a:xfrm>
            <a:off x="1230924" y="1530303"/>
            <a:ext cx="6940062" cy="1590452"/>
            <a:chOff x="1835149" y="1485900"/>
            <a:chExt cx="4392613" cy="159045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835151" y="1485900"/>
              <a:ext cx="4203700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FF0000"/>
                  </a:solidFill>
                  <a:latin typeface="+mj-lt"/>
                </a:rPr>
                <a:t>Самостоятельная </a:t>
              </a:r>
              <a:r>
                <a:rPr lang="ru-RU" sz="3200" b="1" dirty="0" smtClean="0">
                  <a:solidFill>
                    <a:srgbClr val="FF0000"/>
                  </a:solidFill>
                  <a:latin typeface="+mj-lt"/>
                </a:rPr>
                <a:t>     работа </a:t>
              </a:r>
              <a:r>
                <a:rPr lang="ru-RU" sz="3200" b="1" dirty="0">
                  <a:solidFill>
                    <a:srgbClr val="FF0000"/>
                  </a:solidFill>
                  <a:latin typeface="+mj-lt"/>
                </a:rPr>
                <a:t>—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835149" y="2583909"/>
              <a:ext cx="4392613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600" dirty="0"/>
                <a:t>деятельность ученика, которую он выполняет без непосредственного участия учителя, но по его заданию, под его руководством и наблюдением.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9543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37506" y="376238"/>
            <a:ext cx="586898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dirty="0">
                <a:solidFill>
                  <a:srgbClr val="5300A6"/>
                </a:solidFill>
                <a:latin typeface="+mj-lt"/>
              </a:rPr>
              <a:t>Виды самостоятельной работы учащихся по дидактической </a:t>
            </a:r>
            <a:r>
              <a:rPr lang="ru-RU" sz="2400" dirty="0" smtClean="0">
                <a:solidFill>
                  <a:srgbClr val="5300A6"/>
                </a:solidFill>
                <a:latin typeface="+mj-lt"/>
              </a:rPr>
              <a:t>цели:</a:t>
            </a:r>
            <a:endParaRPr lang="ru-RU" sz="2400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27763" y="2507790"/>
            <a:ext cx="255746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dirty="0"/>
              <a:t>Применение знаний, умений, навыков.</a:t>
            </a:r>
            <a:r>
              <a:rPr lang="ru-RU" sz="1600" b="1" dirty="0"/>
              <a:t> </a:t>
            </a:r>
          </a:p>
        </p:txBody>
      </p:sp>
      <p:sp>
        <p:nvSpPr>
          <p:cNvPr id="13" name="Овал 12"/>
          <p:cNvSpPr/>
          <p:nvPr/>
        </p:nvSpPr>
        <p:spPr>
          <a:xfrm>
            <a:off x="1367506" y="1665769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1</a:t>
            </a:r>
          </a:p>
        </p:txBody>
      </p:sp>
      <p:sp>
        <p:nvSpPr>
          <p:cNvPr id="14" name="Овал 13"/>
          <p:cNvSpPr/>
          <p:nvPr/>
        </p:nvSpPr>
        <p:spPr>
          <a:xfrm>
            <a:off x="7236494" y="1665769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8775" y="2564940"/>
            <a:ext cx="255746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dirty="0"/>
              <a:t>Приобретение </a:t>
            </a:r>
            <a:br>
              <a:rPr lang="ru-RU" sz="1600" dirty="0"/>
            </a:br>
            <a:r>
              <a:rPr lang="ru-RU" sz="1600" dirty="0"/>
              <a:t>и расширение знаний.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276601" y="2542127"/>
            <a:ext cx="255587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dirty="0"/>
              <a:t>Овладение умениями </a:t>
            </a:r>
            <a:br>
              <a:rPr lang="ru-RU" sz="1600" dirty="0"/>
            </a:br>
            <a:r>
              <a:rPr lang="ru-RU" sz="1600" dirty="0"/>
              <a:t>и навыками.</a:t>
            </a:r>
          </a:p>
        </p:txBody>
      </p:sp>
      <p:sp>
        <p:nvSpPr>
          <p:cNvPr id="19" name="Овал 18"/>
          <p:cNvSpPr/>
          <p:nvPr/>
        </p:nvSpPr>
        <p:spPr>
          <a:xfrm>
            <a:off x="4302000" y="1665769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35778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8775" y="376238"/>
            <a:ext cx="842645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400" dirty="0">
                <a:solidFill>
                  <a:srgbClr val="5300A6"/>
                </a:solidFill>
                <a:latin typeface="+mj-lt"/>
              </a:rPr>
              <a:t>Виды самостоятельной работы по содержанию деятельности </a:t>
            </a:r>
            <a:r>
              <a:rPr lang="ru-RU" sz="2400" dirty="0" smtClean="0">
                <a:solidFill>
                  <a:srgbClr val="5300A6"/>
                </a:solidFill>
                <a:latin typeface="+mj-lt"/>
              </a:rPr>
              <a:t>учащихся:</a:t>
            </a:r>
            <a:endParaRPr lang="ru-RU" sz="2400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8775" y="1293734"/>
            <a:ext cx="4033838" cy="295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/>
              <a:t>р</a:t>
            </a:r>
            <a:r>
              <a:rPr lang="ru-RU" sz="1600" dirty="0" smtClean="0"/>
              <a:t>абота </a:t>
            </a:r>
            <a:r>
              <a:rPr lang="ru-RU" sz="1600" dirty="0"/>
              <a:t>с книгой, учебной и справочной литературой, интернет-ресурсами, </a:t>
            </a:r>
            <a:r>
              <a:rPr lang="ru-RU" sz="1600" dirty="0" smtClean="0"/>
              <a:t>документами;</a:t>
            </a:r>
            <a:endParaRPr lang="ru-RU" sz="16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/>
              <a:t>с</a:t>
            </a:r>
            <a:r>
              <a:rPr lang="ru-RU" sz="1600" dirty="0" smtClean="0"/>
              <a:t>оставление конспектов; </a:t>
            </a:r>
            <a:endParaRPr lang="ru-RU" sz="16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/>
              <a:t>р</a:t>
            </a:r>
            <a:r>
              <a:rPr lang="ru-RU" sz="1600" dirty="0" smtClean="0"/>
              <a:t>ешение </a:t>
            </a:r>
            <a:r>
              <a:rPr lang="ru-RU" sz="1600" dirty="0"/>
              <a:t>задач и выполнение </a:t>
            </a:r>
            <a:r>
              <a:rPr lang="ru-RU" sz="1600" dirty="0" smtClean="0"/>
              <a:t>упражнений</a:t>
            </a:r>
            <a:r>
              <a:rPr lang="ru-RU" sz="1600" dirty="0"/>
              <a:t>;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/>
              <a:t>л</a:t>
            </a:r>
            <a:r>
              <a:rPr lang="ru-RU" sz="1600" dirty="0" smtClean="0"/>
              <a:t>абораторные </a:t>
            </a:r>
            <a:r>
              <a:rPr lang="ru-RU" sz="1600" dirty="0"/>
              <a:t>работы и фронтальный </a:t>
            </a:r>
            <a:r>
              <a:rPr lang="ru-RU" sz="1600" dirty="0" smtClean="0"/>
              <a:t>эксперимент; </a:t>
            </a:r>
            <a:endParaRPr lang="ru-RU" sz="16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/>
              <a:t>р</a:t>
            </a:r>
            <a:r>
              <a:rPr lang="ru-RU" sz="1600" dirty="0" smtClean="0"/>
              <a:t>абота </a:t>
            </a:r>
            <a:r>
              <a:rPr lang="ru-RU" sz="1600" dirty="0"/>
              <a:t>с раздаточным </a:t>
            </a:r>
            <a:r>
              <a:rPr lang="ru-RU" sz="1600" dirty="0" smtClean="0"/>
              <a:t>материалом; </a:t>
            </a:r>
            <a:endParaRPr lang="ru-RU" sz="16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/>
              <a:t>р</a:t>
            </a:r>
            <a:r>
              <a:rPr lang="ru-RU" sz="1600" dirty="0" smtClean="0"/>
              <a:t>ецензирование </a:t>
            </a:r>
            <a:r>
              <a:rPr lang="ru-RU" sz="1600" dirty="0"/>
              <a:t>ответов и выступлений </a:t>
            </a:r>
            <a:r>
              <a:rPr lang="ru-RU" sz="1600" dirty="0" smtClean="0"/>
              <a:t>товарищей; </a:t>
            </a:r>
            <a:endParaRPr lang="ru-RU" sz="16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/>
              <a:t>п</a:t>
            </a:r>
            <a:r>
              <a:rPr lang="ru-RU" sz="1600" dirty="0" smtClean="0"/>
              <a:t>одготовка </a:t>
            </a:r>
            <a:r>
              <a:rPr lang="ru-RU" sz="1600" dirty="0"/>
              <a:t>сообщений и </a:t>
            </a:r>
            <a:r>
              <a:rPr lang="ru-RU" sz="1600" dirty="0" smtClean="0"/>
              <a:t>рефератов; </a:t>
            </a:r>
            <a:endParaRPr lang="ru-RU" sz="1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E8D5B17-964B-44DA-9603-C678802ED5E3}"/>
              </a:ext>
            </a:extLst>
          </p:cNvPr>
          <p:cNvSpPr/>
          <p:nvPr/>
        </p:nvSpPr>
        <p:spPr>
          <a:xfrm>
            <a:off x="4751389" y="1293734"/>
            <a:ext cx="4033838" cy="295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/>
              <a:t>н</a:t>
            </a:r>
            <a:r>
              <a:rPr lang="ru-RU" sz="1600" dirty="0" smtClean="0"/>
              <a:t>аблюдение </a:t>
            </a:r>
            <a:r>
              <a:rPr lang="ru-RU" sz="1600" dirty="0"/>
              <a:t>опытов и построение умозаключений на основе их результатов, продумывание и конструирование схем и </a:t>
            </a:r>
            <a:r>
              <a:rPr lang="ru-RU" sz="1600" dirty="0" smtClean="0"/>
              <a:t>установок; </a:t>
            </a:r>
            <a:endParaRPr lang="ru-RU" sz="16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/>
              <a:t>и</a:t>
            </a:r>
            <a:r>
              <a:rPr lang="ru-RU" sz="1600" dirty="0" smtClean="0"/>
              <a:t>зготовление </a:t>
            </a:r>
            <a:r>
              <a:rPr lang="ru-RU" sz="1600" dirty="0"/>
              <a:t>некоторых приборов и учебных пособий,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/>
              <a:t>в</a:t>
            </a:r>
            <a:r>
              <a:rPr lang="ru-RU" sz="1600" dirty="0" smtClean="0"/>
              <a:t>ыполнение </a:t>
            </a:r>
            <a:r>
              <a:rPr lang="ru-RU" sz="1600" dirty="0"/>
              <a:t>практических заданий во время экскурсий,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/>
              <a:t>п</a:t>
            </a:r>
            <a:r>
              <a:rPr lang="ru-RU" sz="1600" dirty="0" smtClean="0"/>
              <a:t>остановка опытов;</a:t>
            </a:r>
            <a:endParaRPr lang="ru-RU" sz="16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dirty="0"/>
              <a:t>в</a:t>
            </a:r>
            <a:r>
              <a:rPr lang="ru-RU" sz="1600" dirty="0" smtClean="0"/>
              <a:t>ыполнение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наблюдений </a:t>
            </a:r>
            <a:br>
              <a:rPr lang="ru-RU" sz="1600" dirty="0"/>
            </a:br>
            <a:r>
              <a:rPr lang="ru-RU" sz="1600" dirty="0"/>
              <a:t>в домашних условиях.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535778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8775" y="376238"/>
            <a:ext cx="8013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400" dirty="0">
                <a:solidFill>
                  <a:srgbClr val="5300A6"/>
                </a:solidFill>
                <a:latin typeface="+mj-lt"/>
              </a:rPr>
              <a:t>Виды самостоятельной работы по уровню сложности деятельности </a:t>
            </a:r>
            <a:r>
              <a:rPr lang="ru-RU" sz="2400" dirty="0" smtClean="0">
                <a:solidFill>
                  <a:srgbClr val="5300A6"/>
                </a:solidFill>
                <a:latin typeface="+mj-lt"/>
              </a:rPr>
              <a:t>учащихся:</a:t>
            </a:r>
            <a:endParaRPr lang="ru-RU" sz="2400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8776" y="1190625"/>
            <a:ext cx="4033837" cy="3016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 smtClean="0"/>
              <a:t>1-й </a:t>
            </a:r>
            <a:r>
              <a:rPr lang="ru-RU" sz="1400" b="1" dirty="0"/>
              <a:t>уровень</a:t>
            </a:r>
            <a:r>
              <a:rPr lang="ru-RU" sz="1400" dirty="0"/>
              <a:t> – </a:t>
            </a:r>
            <a:r>
              <a:rPr lang="ru-RU" sz="1400" u="sng" dirty="0"/>
              <a:t>воспроизводящие</a:t>
            </a:r>
            <a:r>
              <a:rPr lang="ru-RU" sz="1400" dirty="0"/>
              <a:t> работы по образцу – необходимые для запоминания способов в конкретных ситуациях (понятий, фактов, определений), формирование умений и навыков и их прочного закрепления.</a:t>
            </a:r>
          </a:p>
          <a:p>
            <a:endParaRPr lang="ru-RU" sz="1400" dirty="0"/>
          </a:p>
          <a:p>
            <a:r>
              <a:rPr lang="ru-RU" sz="1400" b="1" dirty="0" smtClean="0"/>
              <a:t>2-й </a:t>
            </a:r>
            <a:r>
              <a:rPr lang="ru-RU" sz="1400" b="1" dirty="0"/>
              <a:t>уровень</a:t>
            </a:r>
            <a:r>
              <a:rPr lang="ru-RU" sz="1400" dirty="0"/>
              <a:t> – </a:t>
            </a:r>
            <a:r>
              <a:rPr lang="ru-RU" sz="1400" u="sng" dirty="0"/>
              <a:t>реконструктивно-вариативные</a:t>
            </a:r>
            <a:r>
              <a:rPr lang="ru-RU" sz="1400" dirty="0"/>
              <a:t> работы позволяют на основе полученных ранее знаний найти самостоятельно конкретные способы решения данного задания, что приводит школьников к осмыслению, переносу знаний в типовые ситуации, учат анализировать события, явления, факты.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EC03A96-D9C9-4E71-825E-E110914310C6}"/>
              </a:ext>
            </a:extLst>
          </p:cNvPr>
          <p:cNvSpPr/>
          <p:nvPr/>
        </p:nvSpPr>
        <p:spPr>
          <a:xfrm>
            <a:off x="4751387" y="1190625"/>
            <a:ext cx="4033837" cy="3662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 smtClean="0"/>
              <a:t>3-й </a:t>
            </a:r>
            <a:r>
              <a:rPr lang="ru-RU" sz="1400" b="1" dirty="0"/>
              <a:t>уровень</a:t>
            </a:r>
            <a:r>
              <a:rPr lang="ru-RU" sz="1400" dirty="0"/>
              <a:t> –</a:t>
            </a:r>
            <a:r>
              <a:rPr lang="ru-RU" sz="1400" u="sng" dirty="0"/>
              <a:t>эвристические </a:t>
            </a:r>
            <a:r>
              <a:rPr lang="ru-RU" sz="1400" dirty="0"/>
              <a:t>работы формируют умения и навыки поиска ответа за пределами известного образца. Ученик сам определяет пути решения задачи и реализует их. На данном уровне в ходе продуктивной деятельности формируется творческая личность.</a:t>
            </a:r>
          </a:p>
          <a:p>
            <a:endParaRPr lang="ru-RU" sz="1400" dirty="0"/>
          </a:p>
          <a:p>
            <a:r>
              <a:rPr lang="ru-RU" sz="1400" b="1" dirty="0" smtClean="0"/>
              <a:t>4-й </a:t>
            </a:r>
            <a:r>
              <a:rPr lang="ru-RU" sz="1400" b="1" dirty="0"/>
              <a:t>уровень</a:t>
            </a:r>
            <a:r>
              <a:rPr lang="ru-RU" sz="1400" dirty="0"/>
              <a:t> –</a:t>
            </a:r>
            <a:r>
              <a:rPr lang="ru-RU" sz="1400" u="sng" dirty="0"/>
              <a:t>творческие </a:t>
            </a:r>
            <a:r>
              <a:rPr lang="ru-RU" sz="1400" dirty="0"/>
              <a:t>работы являются венцом </a:t>
            </a:r>
            <a:r>
              <a:rPr lang="ru-RU" sz="1400" dirty="0" smtClean="0"/>
              <a:t>системы </a:t>
            </a:r>
            <a:r>
              <a:rPr lang="ru-RU" sz="1400" dirty="0"/>
              <a:t>самостоятельной деятельности школьников; эта деятельность </a:t>
            </a:r>
          </a:p>
          <a:p>
            <a:r>
              <a:rPr lang="ru-RU" sz="1400" dirty="0"/>
              <a:t>позволяет учащимся </a:t>
            </a:r>
            <a:br>
              <a:rPr lang="ru-RU" sz="1400" dirty="0"/>
            </a:br>
            <a:r>
              <a:rPr lang="ru-RU" sz="1400" dirty="0"/>
              <a:t>получать принципиально </a:t>
            </a:r>
            <a:br>
              <a:rPr lang="ru-RU" sz="1400" dirty="0"/>
            </a:br>
            <a:r>
              <a:rPr lang="ru-RU" sz="1400" dirty="0"/>
              <a:t>новые  для них знания </a:t>
            </a:r>
            <a:br>
              <a:rPr lang="ru-RU" sz="1400" dirty="0"/>
            </a:br>
            <a:r>
              <a:rPr lang="ru-RU" sz="1400" dirty="0"/>
              <a:t>закреплять навыки </a:t>
            </a:r>
            <a:br>
              <a:rPr lang="ru-RU" sz="1400" dirty="0"/>
            </a:br>
            <a:r>
              <a:rPr lang="ru-RU" sz="1400" dirty="0"/>
              <a:t>самостоятельного поиска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знаний</a:t>
            </a:r>
            <a:r>
              <a:rPr lang="ru-RU" sz="1400" dirty="0"/>
              <a:t>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535778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8775" y="288000"/>
            <a:ext cx="790006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>
                <a:solidFill>
                  <a:srgbClr val="5300A6"/>
                </a:solidFill>
                <a:latin typeface="+mj-lt"/>
              </a:rPr>
              <a:t>Критерии выделения видов </a:t>
            </a:r>
            <a:r>
              <a:rPr lang="ru-RU" sz="2400" dirty="0" smtClean="0">
                <a:solidFill>
                  <a:srgbClr val="5300A6"/>
                </a:solidFill>
                <a:latin typeface="+mj-lt"/>
              </a:rPr>
              <a:t>одарённости:</a:t>
            </a:r>
            <a:endParaRPr lang="ru-RU" sz="2400" dirty="0">
              <a:solidFill>
                <a:srgbClr val="5300A6"/>
              </a:solidFill>
              <a:latin typeface="+mj-lt"/>
            </a:endParaRPr>
          </a:p>
        </p:txBody>
      </p:sp>
      <p:grpSp>
        <p:nvGrpSpPr>
          <p:cNvPr id="4" name="Группа 13"/>
          <p:cNvGrpSpPr/>
          <p:nvPr/>
        </p:nvGrpSpPr>
        <p:grpSpPr>
          <a:xfrm>
            <a:off x="358775" y="808270"/>
            <a:ext cx="3913789" cy="830997"/>
            <a:chOff x="358775" y="1420459"/>
            <a:chExt cx="3913789" cy="830997"/>
          </a:xfrm>
        </p:grpSpPr>
        <p:sp>
          <p:nvSpPr>
            <p:cNvPr id="11" name="Овал 10"/>
            <p:cNvSpPr/>
            <p:nvPr/>
          </p:nvSpPr>
          <p:spPr>
            <a:xfrm>
              <a:off x="358775" y="1572030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>
                  <a:latin typeface="+mj-lt"/>
                </a:rPr>
                <a:t>1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98232" y="1420459"/>
              <a:ext cx="3374332" cy="830997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800" dirty="0"/>
                <a:t>Вид деятельности и обеспечивающие её сферы психики.</a:t>
              </a:r>
            </a:p>
          </p:txBody>
        </p:sp>
      </p:grpSp>
      <p:grpSp>
        <p:nvGrpSpPr>
          <p:cNvPr id="5" name="Группа 12"/>
          <p:cNvGrpSpPr/>
          <p:nvPr/>
        </p:nvGrpSpPr>
        <p:grpSpPr>
          <a:xfrm>
            <a:off x="358233" y="1931659"/>
            <a:ext cx="3920725" cy="554380"/>
            <a:chOff x="358775" y="2522172"/>
            <a:chExt cx="3920725" cy="554380"/>
          </a:xfrm>
        </p:grpSpPr>
        <p:sp>
          <p:nvSpPr>
            <p:cNvPr id="18" name="Овал 17"/>
            <p:cNvSpPr/>
            <p:nvPr/>
          </p:nvSpPr>
          <p:spPr>
            <a:xfrm>
              <a:off x="358775" y="2522172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>
                  <a:latin typeface="+mj-lt"/>
                </a:rPr>
                <a:t>2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68924" y="2522554"/>
              <a:ext cx="3410576" cy="553998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800" dirty="0"/>
                <a:t>Степень </a:t>
              </a:r>
              <a:r>
                <a:rPr lang="ru-RU" sz="1800" dirty="0" err="1"/>
                <a:t>сформированности</a:t>
              </a:r>
              <a:r>
                <a:rPr lang="ru-RU" sz="1800" dirty="0"/>
                <a:t> </a:t>
              </a:r>
              <a:r>
                <a:rPr lang="ru-RU" sz="1800" dirty="0" smtClean="0"/>
                <a:t>одарённости</a:t>
              </a:r>
              <a:r>
                <a:rPr lang="ru-RU" sz="1800" dirty="0"/>
                <a:t>.</a:t>
              </a:r>
              <a:endParaRPr lang="ru-RU" sz="1800" dirty="0">
                <a:latin typeface="+mj-lt"/>
              </a:endParaRPr>
            </a:p>
          </p:txBody>
        </p:sp>
      </p:grpSp>
      <p:grpSp>
        <p:nvGrpSpPr>
          <p:cNvPr id="6" name="Группа 9"/>
          <p:cNvGrpSpPr/>
          <p:nvPr/>
        </p:nvGrpSpPr>
        <p:grpSpPr>
          <a:xfrm>
            <a:off x="358775" y="2880730"/>
            <a:ext cx="3920182" cy="540000"/>
            <a:chOff x="358775" y="3472314"/>
            <a:chExt cx="3920182" cy="540000"/>
          </a:xfrm>
        </p:grpSpPr>
        <p:sp>
          <p:nvSpPr>
            <p:cNvPr id="29" name="Овал 28"/>
            <p:cNvSpPr/>
            <p:nvPr/>
          </p:nvSpPr>
          <p:spPr>
            <a:xfrm>
              <a:off x="358775" y="347231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>
                  <a:latin typeface="+mj-lt"/>
                </a:rPr>
                <a:t>3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98232" y="3608781"/>
              <a:ext cx="3380725" cy="276999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800" dirty="0"/>
                <a:t>Форма проявлений.</a:t>
              </a:r>
              <a:endParaRPr lang="ru-RU" sz="1800" dirty="0">
                <a:latin typeface="+mj-lt"/>
              </a:endParaRPr>
            </a:p>
          </p:txBody>
        </p:sp>
      </p:grpSp>
      <p:grpSp>
        <p:nvGrpSpPr>
          <p:cNvPr id="7" name="Группа 8"/>
          <p:cNvGrpSpPr/>
          <p:nvPr/>
        </p:nvGrpSpPr>
        <p:grpSpPr>
          <a:xfrm>
            <a:off x="358233" y="3707622"/>
            <a:ext cx="4034380" cy="830997"/>
            <a:chOff x="4751388" y="1426531"/>
            <a:chExt cx="4034380" cy="830997"/>
          </a:xfrm>
        </p:grpSpPr>
        <p:sp>
          <p:nvSpPr>
            <p:cNvPr id="27" name="Овал 26"/>
            <p:cNvSpPr/>
            <p:nvPr/>
          </p:nvSpPr>
          <p:spPr>
            <a:xfrm>
              <a:off x="4751388" y="1572030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>
                  <a:latin typeface="+mj-lt"/>
                </a:rPr>
                <a:t>4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291388" y="1426531"/>
              <a:ext cx="3494380" cy="830997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800" dirty="0"/>
                <a:t>Широта проявлений </a:t>
              </a:r>
              <a:br>
                <a:rPr lang="ru-RU" sz="1800" dirty="0"/>
              </a:br>
              <a:r>
                <a:rPr lang="ru-RU" sz="1800" dirty="0"/>
                <a:t>в различных видах деятельности.</a:t>
              </a:r>
              <a:endParaRPr lang="ru-RU" sz="1800" dirty="0">
                <a:latin typeface="+mj-lt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751388" y="913934"/>
            <a:ext cx="4033836" cy="588832"/>
            <a:chOff x="4690213" y="2475792"/>
            <a:chExt cx="4033836" cy="588832"/>
          </a:xfrm>
        </p:grpSpPr>
        <p:sp>
          <p:nvSpPr>
            <p:cNvPr id="32" name="Овал 31"/>
            <p:cNvSpPr/>
            <p:nvPr/>
          </p:nvSpPr>
          <p:spPr>
            <a:xfrm>
              <a:off x="4690213" y="252462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>
                  <a:latin typeface="+mj-lt"/>
                </a:rPr>
                <a:t>5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230212" y="2475792"/>
              <a:ext cx="3493837" cy="553998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800" dirty="0"/>
                <a:t>Особенности возрастного развития.</a:t>
              </a:r>
            </a:p>
          </p:txBody>
        </p:sp>
      </p:grpSp>
      <p:grpSp>
        <p:nvGrpSpPr>
          <p:cNvPr id="9" name="Группа 6"/>
          <p:cNvGrpSpPr/>
          <p:nvPr/>
        </p:nvGrpSpPr>
        <p:grpSpPr>
          <a:xfrm>
            <a:off x="4751388" y="1924660"/>
            <a:ext cx="4033835" cy="553998"/>
            <a:chOff x="4751388" y="3465315"/>
            <a:chExt cx="4033835" cy="553998"/>
          </a:xfrm>
        </p:grpSpPr>
        <p:sp>
          <p:nvSpPr>
            <p:cNvPr id="34" name="Овал 33"/>
            <p:cNvSpPr/>
            <p:nvPr/>
          </p:nvSpPr>
          <p:spPr>
            <a:xfrm>
              <a:off x="4751388" y="347231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>
                  <a:latin typeface="+mj-lt"/>
                </a:rPr>
                <a:t>6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291386" y="3465315"/>
              <a:ext cx="3493837" cy="553998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800" dirty="0"/>
                <a:t>Уровень развития сфер психики.</a:t>
              </a:r>
              <a:endParaRPr lang="ru-RU" sz="18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4692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8775" y="818900"/>
            <a:ext cx="4033838" cy="3662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i="1" u="sng" dirty="0">
                <a:solidFill>
                  <a:schemeClr val="accent6">
                    <a:lumMod val="75000"/>
                  </a:schemeClr>
                </a:solidFill>
              </a:rPr>
              <a:t>С гармоничным типом развития</a:t>
            </a:r>
            <a:endParaRPr lang="ru-RU" sz="1400" i="1" u="sng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endParaRPr lang="ru-RU" sz="1400" dirty="0">
              <a:solidFill>
                <a:schemeClr val="accent4">
                  <a:lumMod val="75000"/>
                </a:schemeClr>
              </a:solidFill>
              <a:ea typeface="Roboto" pitchFamily="2" charset="0"/>
              <a:cs typeface="Roboto" pitchFamily="2" charset="0"/>
            </a:endParaRPr>
          </a:p>
          <a:p>
            <a:pPr lvl="0"/>
            <a:r>
              <a:rPr lang="ru-RU" sz="1400" b="1" dirty="0">
                <a:solidFill>
                  <a:schemeClr val="accent4">
                    <a:lumMod val="75000"/>
                  </a:schemeClr>
                </a:solidFill>
              </a:rPr>
              <a:t>Качества личности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pPr lvl="0"/>
            <a:r>
              <a:rPr lang="ru-RU" sz="1400" dirty="0">
                <a:solidFill>
                  <a:schemeClr val="accent4">
                    <a:lumMod val="75000"/>
                  </a:schemeClr>
                </a:solidFill>
                <a:ea typeface="Roboto" pitchFamily="2" charset="0"/>
                <a:cs typeface="Roboto" pitchFamily="2" charset="0"/>
              </a:rPr>
              <a:t/>
            </a:r>
            <a:br>
              <a:rPr lang="ru-RU" sz="1400" dirty="0">
                <a:solidFill>
                  <a:schemeClr val="accent4">
                    <a:lumMod val="75000"/>
                  </a:schemeClr>
                </a:solidFill>
                <a:ea typeface="Roboto" pitchFamily="2" charset="0"/>
                <a:cs typeface="Roboto" pitchFamily="2" charset="0"/>
              </a:rPr>
            </a:br>
            <a:r>
              <a:rPr lang="ru-RU" sz="1400" dirty="0">
                <a:solidFill>
                  <a:schemeClr val="accent4">
                    <a:lumMod val="75000"/>
                  </a:schemeClr>
                </a:solidFill>
                <a:ea typeface="Roboto" pitchFamily="2" charset="0"/>
                <a:cs typeface="Roboto" pitchFamily="2" charset="0"/>
              </a:rPr>
              <a:t> - стремление к творческой деятельности, самостоятельность, любознательность,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ea typeface="Roboto" pitchFamily="2" charset="0"/>
                <a:cs typeface="Roboto" pitchFamily="2" charset="0"/>
              </a:rPr>
              <a:t>увлечённость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ea typeface="Roboto" pitchFamily="2" charset="0"/>
                <a:cs typeface="Roboto" pitchFamily="2" charset="0"/>
              </a:rPr>
              <a:t>,  интерес, внутренняя мотивация, </a:t>
            </a:r>
            <a:r>
              <a:rPr lang="ru-RU" sz="1400" dirty="0" err="1">
                <a:solidFill>
                  <a:schemeClr val="accent4">
                    <a:lumMod val="75000"/>
                  </a:schemeClr>
                </a:solidFill>
                <a:ea typeface="Roboto" pitchFamily="2" charset="0"/>
                <a:cs typeface="Roboto" pitchFamily="2" charset="0"/>
              </a:rPr>
              <a:t>перфекционизм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ea typeface="Roboto" pitchFamily="2" charset="0"/>
                <a:cs typeface="Roboto" pitchFamily="2" charset="0"/>
              </a:rPr>
              <a:t>,  устойчиво высокая самооценка, независимость.</a:t>
            </a:r>
          </a:p>
          <a:p>
            <a:pPr lvl="0"/>
            <a:endParaRPr lang="ru-RU" sz="1400" dirty="0">
              <a:solidFill>
                <a:schemeClr val="accent4">
                  <a:lumMod val="75000"/>
                </a:schemeClr>
              </a:solidFill>
              <a:ea typeface="Roboto" pitchFamily="2" charset="0"/>
              <a:cs typeface="Roboto" pitchFamily="2" charset="0"/>
            </a:endParaRPr>
          </a:p>
          <a:p>
            <a:pPr lvl="0"/>
            <a:r>
              <a:rPr lang="ru-RU" sz="1400" b="1" dirty="0">
                <a:solidFill>
                  <a:schemeClr val="accent4">
                    <a:lumMod val="75000"/>
                  </a:schemeClr>
                </a:solidFill>
              </a:rPr>
              <a:t>Взаимоотношения со сверстниками и педагогами: </a:t>
            </a:r>
            <a:endParaRPr lang="ru-RU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endParaRPr lang="ru-RU" sz="1400" b="1" dirty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ea typeface="Roboto" pitchFamily="2" charset="0"/>
                <a:cs typeface="Roboto" pitchFamily="2" charset="0"/>
              </a:rPr>
              <a:t>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ea typeface="Roboto" pitchFamily="2" charset="0"/>
                <a:cs typeface="Roboto" pitchFamily="2" charset="0"/>
              </a:rPr>
              <a:t>- быстро адаптируются к школе, классному коллективу, пользуются уважением одноклассников, часто становятся лидерами, «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ea typeface="Roboto" pitchFamily="2" charset="0"/>
                <a:cs typeface="Roboto" pitchFamily="2" charset="0"/>
              </a:rPr>
              <a:t>звёздами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ea typeface="Roboto" pitchFamily="2" charset="0"/>
                <a:cs typeface="Roboto" pitchFamily="2" charset="0"/>
              </a:rPr>
              <a:t>» класса.</a:t>
            </a:r>
          </a:p>
          <a:p>
            <a:pPr lvl="0"/>
            <a:endParaRPr lang="ru-RU" sz="1400" dirty="0">
              <a:solidFill>
                <a:schemeClr val="accent4">
                  <a:lumMod val="75000"/>
                </a:schemeClr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8775" y="388013"/>
            <a:ext cx="705167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+mj-lt"/>
              </a:rPr>
              <a:t>Особенности личности </a:t>
            </a: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одарённых </a:t>
            </a:r>
            <a:r>
              <a:rPr lang="ru-RU" sz="2400" dirty="0">
                <a:solidFill>
                  <a:srgbClr val="FF0000"/>
                </a:solidFill>
                <a:latin typeface="+mj-lt"/>
              </a:rPr>
              <a:t>детей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51388" y="834628"/>
            <a:ext cx="4263658" cy="387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i="1" u="sng" dirty="0">
                <a:solidFill>
                  <a:schemeClr val="accent6">
                    <a:lumMod val="75000"/>
                  </a:schemeClr>
                </a:solidFill>
              </a:rPr>
              <a:t>С  дисгармоничным типом развития</a:t>
            </a:r>
          </a:p>
          <a:p>
            <a:pPr lvl="0"/>
            <a:endParaRPr lang="ru-RU" sz="1400" dirty="0">
              <a:solidFill>
                <a:schemeClr val="accent4">
                  <a:lumMod val="75000"/>
                </a:schemeClr>
              </a:solidFill>
              <a:ea typeface="Roboto" pitchFamily="2" charset="0"/>
              <a:cs typeface="Roboto" pitchFamily="2" charset="0"/>
            </a:endParaRPr>
          </a:p>
          <a:p>
            <a:pPr lvl="0"/>
            <a:r>
              <a:rPr lang="ru-RU" sz="1400" b="1" dirty="0">
                <a:solidFill>
                  <a:schemeClr val="accent4">
                    <a:lumMod val="75000"/>
                  </a:schemeClr>
                </a:solidFill>
              </a:rPr>
              <a:t>Качества личности: </a:t>
            </a:r>
            <a:endParaRPr lang="ru-RU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endParaRPr lang="ru-RU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н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еравномерность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психического развития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—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значительное опережение в умственном или художественно-эстетическом развитии;  доминирование интересов, личностные приоритеты, повышенная впечатлительность и реактивность, доминирование направленности лишь на усвоение знаний. </a:t>
            </a:r>
          </a:p>
          <a:p>
            <a:pPr lvl="0"/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1400" b="1" dirty="0">
                <a:solidFill>
                  <a:schemeClr val="accent4">
                    <a:lumMod val="75000"/>
                  </a:schemeClr>
                </a:solidFill>
              </a:rPr>
              <a:t>Взаимоотношения со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сверстниками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</a:rPr>
              <a:t>и педагогами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endParaRPr lang="ru-RU" sz="1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плохо развиты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навыки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социального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поведения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, проблемы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в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общении.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lvl="0"/>
            <a:endParaRPr lang="ru-RU" sz="1400" dirty="0">
              <a:solidFill>
                <a:schemeClr val="bg1"/>
              </a:solidFill>
            </a:endParaRPr>
          </a:p>
          <a:p>
            <a:pPr lvl="0"/>
            <a:endParaRPr lang="ru-RU" sz="1400" dirty="0">
              <a:solidFill>
                <a:schemeClr val="bg1"/>
              </a:solidFill>
              <a:ea typeface="Roboto" pitchFamily="2" charset="0"/>
              <a:cs typeface="Roboto" pitchFamily="2" charset="0"/>
            </a:endParaRPr>
          </a:p>
          <a:p>
            <a:pPr lvl="0"/>
            <a:endParaRPr lang="ru-RU" sz="1400" dirty="0">
              <a:solidFill>
                <a:schemeClr val="bg1"/>
              </a:solidFill>
              <a:ea typeface="Roboto" pitchFamily="2" charset="0"/>
              <a:cs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77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4"/>
          <p:cNvGrpSpPr/>
          <p:nvPr/>
        </p:nvGrpSpPr>
        <p:grpSpPr>
          <a:xfrm>
            <a:off x="693748" y="376238"/>
            <a:ext cx="7791966" cy="3681411"/>
            <a:chOff x="693748" y="760253"/>
            <a:chExt cx="7791966" cy="3681411"/>
          </a:xfrm>
        </p:grpSpPr>
        <p:sp>
          <p:nvSpPr>
            <p:cNvPr id="15" name="TextBox 14"/>
            <p:cNvSpPr txBox="1"/>
            <p:nvPr/>
          </p:nvSpPr>
          <p:spPr>
            <a:xfrm>
              <a:off x="1252443" y="760253"/>
              <a:ext cx="6639114" cy="1105088"/>
            </a:xfrm>
            <a:prstGeom prst="rect">
              <a:avLst/>
            </a:prstGeom>
            <a:noFill/>
            <a:ln w="15875">
              <a:solidFill>
                <a:srgbClr val="5300A6"/>
              </a:solidFill>
              <a:prstDash val="sysDot"/>
            </a:ln>
            <a:effectLst/>
          </p:spPr>
          <p:txBody>
            <a:bodyPr wrap="square" lIns="180000" tIns="90000" rIns="180000" bIns="90000" rtlCol="0" anchor="ctr" anchorCtr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ru-RU" sz="2400" dirty="0">
                  <a:solidFill>
                    <a:srgbClr val="5300A6"/>
                  </a:solidFill>
                  <a:latin typeface="+mj-lt"/>
                </a:rPr>
                <a:t>Трудности в обучении одарённых детей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813332" y="1928537"/>
              <a:ext cx="0" cy="360000"/>
            </a:xfrm>
            <a:prstGeom prst="line">
              <a:avLst/>
            </a:prstGeom>
            <a:ln w="15875">
              <a:solidFill>
                <a:srgbClr val="5300A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7366129" y="1928537"/>
              <a:ext cx="0" cy="360000"/>
            </a:xfrm>
            <a:prstGeom prst="line">
              <a:avLst/>
            </a:prstGeom>
            <a:ln w="15875">
              <a:solidFill>
                <a:srgbClr val="5300A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>
              <a:spLocks/>
            </p:cNvSpPr>
            <p:nvPr/>
          </p:nvSpPr>
          <p:spPr>
            <a:xfrm>
              <a:off x="693748" y="2336161"/>
              <a:ext cx="2239168" cy="2105503"/>
            </a:xfrm>
            <a:prstGeom prst="rect">
              <a:avLst/>
            </a:prstGeom>
            <a:noFill/>
            <a:ln w="15875">
              <a:solidFill>
                <a:srgbClr val="5300A6"/>
              </a:solidFill>
              <a:prstDash val="sysDot"/>
            </a:ln>
            <a:effectLst/>
          </p:spPr>
          <p:txBody>
            <a:bodyPr wrap="square" lIns="180000" tIns="90000" rIns="180000" bIns="90000" rtlCol="0" anchor="ctr" anchorCtr="0">
              <a:noAutofit/>
            </a:bodyPr>
            <a:lstStyle/>
            <a:p>
              <a:pPr marL="285750" lvl="1" indent="-285750">
                <a:buFont typeface="Arial" pitchFamily="34" charset="0"/>
                <a:buChar char="•"/>
              </a:pPr>
              <a:r>
                <a:rPr lang="ru-RU" sz="1400" dirty="0"/>
                <a:t>Лень</a:t>
              </a:r>
            </a:p>
            <a:p>
              <a:pPr marL="285750" lvl="1" indent="-285750">
                <a:buFont typeface="Arial" pitchFamily="34" charset="0"/>
                <a:buChar char="•"/>
              </a:pPr>
              <a:endParaRPr lang="ru-RU" sz="1400" dirty="0"/>
            </a:p>
            <a:p>
              <a:pPr marL="285750" lvl="1" indent="-285750">
                <a:buFont typeface="Arial" pitchFamily="34" charset="0"/>
                <a:buChar char="•"/>
              </a:pPr>
              <a:r>
                <a:rPr lang="ru-RU" sz="1400" dirty="0"/>
                <a:t>Отсутствие </a:t>
              </a:r>
              <a:r>
                <a:rPr lang="ru-RU" sz="1400" dirty="0" smtClean="0"/>
                <a:t>мотивации</a:t>
              </a:r>
              <a:endParaRPr lang="ru-RU" sz="1400" dirty="0"/>
            </a:p>
            <a:p>
              <a:pPr marL="285750" lvl="1" indent="-285750">
                <a:buFont typeface="Arial" pitchFamily="34" charset="0"/>
                <a:buChar char="•"/>
              </a:pPr>
              <a:endParaRPr lang="ru-RU" sz="1400" dirty="0"/>
            </a:p>
            <a:p>
              <a:pPr marL="285750" lvl="1" indent="-285750">
                <a:buFont typeface="Arial" pitchFamily="34" charset="0"/>
                <a:buChar char="•"/>
              </a:pPr>
              <a:r>
                <a:rPr lang="ru-RU" sz="1400" dirty="0"/>
                <a:t>Неуверенность в собственных </a:t>
              </a:r>
              <a:r>
                <a:rPr lang="ru-RU" sz="1400" dirty="0" smtClean="0"/>
                <a:t>силах </a:t>
              </a:r>
              <a:endParaRPr lang="ru-RU" sz="1400" dirty="0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3452416" y="1928537"/>
              <a:ext cx="2239168" cy="2503603"/>
              <a:chOff x="3290103" y="1928537"/>
              <a:chExt cx="2239168" cy="2503603"/>
            </a:xfrm>
          </p:grpSpPr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4409687" y="1928537"/>
                <a:ext cx="0" cy="360000"/>
              </a:xfrm>
              <a:prstGeom prst="line">
                <a:avLst/>
              </a:prstGeom>
              <a:ln w="15875">
                <a:solidFill>
                  <a:srgbClr val="5300A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>
                <a:spLocks/>
              </p:cNvSpPr>
              <p:nvPr/>
            </p:nvSpPr>
            <p:spPr>
              <a:xfrm>
                <a:off x="3290103" y="2336162"/>
                <a:ext cx="2239168" cy="2095978"/>
              </a:xfrm>
              <a:prstGeom prst="rect">
                <a:avLst/>
              </a:prstGeom>
              <a:noFill/>
              <a:ln w="15875">
                <a:solidFill>
                  <a:srgbClr val="5300A6"/>
                </a:solidFill>
                <a:prstDash val="sysDot"/>
              </a:ln>
              <a:effectLst/>
            </p:spPr>
            <p:txBody>
              <a:bodyPr wrap="square" lIns="180000" tIns="90000" rIns="180000" bIns="90000" rtlCol="0" anchor="ctr" anchorCtr="0">
                <a:noAutofit/>
              </a:bodyPr>
              <a:lstStyle/>
              <a:p>
                <a:r>
                  <a:rPr lang="ru-RU" sz="1400" dirty="0"/>
                  <a:t>Высокие и низкие уровни развития различных способностей взаимосвязаны и маскируют друг друга</a:t>
                </a:r>
              </a:p>
            </p:txBody>
          </p:sp>
        </p:grpSp>
        <p:sp>
          <p:nvSpPr>
            <p:cNvPr id="22" name="TextBox 21"/>
            <p:cNvSpPr txBox="1">
              <a:spLocks/>
            </p:cNvSpPr>
            <p:nvPr/>
          </p:nvSpPr>
          <p:spPr>
            <a:xfrm>
              <a:off x="6246545" y="2336162"/>
              <a:ext cx="2239169" cy="1147250"/>
            </a:xfrm>
            <a:prstGeom prst="rect">
              <a:avLst/>
            </a:prstGeom>
            <a:noFill/>
            <a:ln w="15875">
              <a:solidFill>
                <a:srgbClr val="5300A6"/>
              </a:solidFill>
              <a:prstDash val="sysDot"/>
            </a:ln>
            <a:effectLst/>
          </p:spPr>
          <p:txBody>
            <a:bodyPr wrap="square" lIns="180000" tIns="90000" rIns="180000" bIns="90000" rtlCol="0" anchor="ctr" anchorCtr="0">
              <a:noAutofit/>
            </a:bodyPr>
            <a:lstStyle/>
            <a:p>
              <a:r>
                <a:rPr lang="ru-RU" sz="1400" dirty="0"/>
                <a:t>В школе их </a:t>
              </a:r>
              <a:r>
                <a:rPr lang="ru-RU" sz="1400" dirty="0" smtClean="0"/>
                <a:t>одарённость </a:t>
              </a:r>
              <a:r>
                <a:rPr lang="ru-RU" sz="1400" dirty="0"/>
                <a:t>не </a:t>
              </a:r>
              <a:r>
                <a:rPr lang="ru-RU" sz="1400" dirty="0" smtClean="0"/>
                <a:t>признаётся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3759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323202225"/>
              </p:ext>
            </p:extLst>
          </p:nvPr>
        </p:nvGraphicFramePr>
        <p:xfrm>
          <a:off x="1731429" y="1766888"/>
          <a:ext cx="6096000" cy="3000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Стрелка вниз 19"/>
          <p:cNvSpPr/>
          <p:nvPr/>
        </p:nvSpPr>
        <p:spPr>
          <a:xfrm>
            <a:off x="2722029" y="2071687"/>
            <a:ext cx="484632" cy="2581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 flipV="1">
            <a:off x="6427254" y="2052637"/>
            <a:ext cx="484632" cy="2581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57D6741-DC27-4779-A973-7ADD54C07BFC}"/>
              </a:ext>
            </a:extLst>
          </p:cNvPr>
          <p:cNvSpPr txBox="1"/>
          <p:nvPr/>
        </p:nvSpPr>
        <p:spPr>
          <a:xfrm>
            <a:off x="358775" y="376238"/>
            <a:ext cx="842645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>
                <a:solidFill>
                  <a:srgbClr val="5300A6"/>
                </a:solidFill>
                <a:latin typeface="+mj-lt"/>
              </a:rPr>
              <a:t>Уровни организации работы </a:t>
            </a:r>
            <a:br>
              <a:rPr lang="ru-RU" sz="2400" dirty="0">
                <a:solidFill>
                  <a:srgbClr val="5300A6"/>
                </a:solidFill>
                <a:latin typeface="+mj-lt"/>
              </a:rPr>
            </a:br>
            <a:r>
              <a:rPr lang="ru-RU" sz="2400" dirty="0">
                <a:solidFill>
                  <a:srgbClr val="5300A6"/>
                </a:solidFill>
                <a:latin typeface="+mj-lt"/>
              </a:rPr>
              <a:t>с высокомотивированными </a:t>
            </a:r>
            <a:br>
              <a:rPr lang="ru-RU" sz="2400" dirty="0">
                <a:solidFill>
                  <a:srgbClr val="5300A6"/>
                </a:solidFill>
                <a:latin typeface="+mj-lt"/>
              </a:rPr>
            </a:br>
            <a:r>
              <a:rPr lang="ru-RU" sz="2400" dirty="0">
                <a:solidFill>
                  <a:srgbClr val="5300A6"/>
                </a:solidFill>
                <a:latin typeface="+mj-lt"/>
              </a:rPr>
              <a:t>и </a:t>
            </a:r>
            <a:r>
              <a:rPr lang="ru-RU" sz="2400" dirty="0" smtClean="0">
                <a:solidFill>
                  <a:srgbClr val="5300A6"/>
                </a:solidFill>
                <a:latin typeface="+mj-lt"/>
              </a:rPr>
              <a:t>одарёнными </a:t>
            </a:r>
            <a:r>
              <a:rPr lang="ru-RU" sz="2400" dirty="0">
                <a:solidFill>
                  <a:srgbClr val="5300A6"/>
                </a:solidFill>
                <a:latin typeface="+mj-lt"/>
              </a:rPr>
              <a:t>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3966343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8775" y="383559"/>
            <a:ext cx="790006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>
                <a:solidFill>
                  <a:srgbClr val="5300A6"/>
                </a:solidFill>
                <a:latin typeface="+mj-lt"/>
              </a:rPr>
              <a:t>Выявление </a:t>
            </a:r>
            <a:r>
              <a:rPr lang="ru-RU" sz="2400" dirty="0" smtClean="0">
                <a:solidFill>
                  <a:srgbClr val="5300A6"/>
                </a:solidFill>
                <a:latin typeface="+mj-lt"/>
              </a:rPr>
              <a:t>одарённых учащихся:</a:t>
            </a:r>
            <a:endParaRPr lang="ru-RU" sz="2400" dirty="0">
              <a:solidFill>
                <a:srgbClr val="5300A6"/>
              </a:solidFill>
              <a:latin typeface="+mj-l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58775" y="1040857"/>
            <a:ext cx="4033698" cy="738664"/>
            <a:chOff x="377825" y="1459675"/>
            <a:chExt cx="4033698" cy="743214"/>
          </a:xfrm>
        </p:grpSpPr>
        <p:sp>
          <p:nvSpPr>
            <p:cNvPr id="11" name="Овал 10"/>
            <p:cNvSpPr/>
            <p:nvPr/>
          </p:nvSpPr>
          <p:spPr>
            <a:xfrm>
              <a:off x="377825" y="1573420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</a:rPr>
                <a:t>1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17685" y="1459675"/>
              <a:ext cx="3493838" cy="743214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pPr lvl="0"/>
              <a:r>
                <a:rPr lang="ru-RU" sz="1600" dirty="0"/>
                <a:t>Психолого-педагогическое просвещение педагогов по проблеме </a:t>
              </a:r>
              <a:r>
                <a:rPr lang="ru-RU" sz="1600" dirty="0" smtClean="0"/>
                <a:t>одарённости.</a:t>
              </a:r>
              <a:endParaRPr lang="ru-RU" sz="16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58775" y="2180536"/>
            <a:ext cx="4033696" cy="738664"/>
            <a:chOff x="358775" y="2488935"/>
            <a:chExt cx="4033696" cy="738664"/>
          </a:xfrm>
        </p:grpSpPr>
        <p:sp>
          <p:nvSpPr>
            <p:cNvPr id="18" name="Овал 17"/>
            <p:cNvSpPr/>
            <p:nvPr/>
          </p:nvSpPr>
          <p:spPr>
            <a:xfrm>
              <a:off x="358775" y="2522172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</a:rPr>
                <a:t>2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98634" y="2488935"/>
              <a:ext cx="3493837" cy="738664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pPr lvl="0"/>
              <a:r>
                <a:rPr lang="ru-RU" sz="1600" dirty="0"/>
                <a:t>Диагностика готовности педагогов к работе с </a:t>
              </a:r>
              <a:r>
                <a:rPr lang="ru-RU" sz="1600" dirty="0" smtClean="0"/>
                <a:t>одарёнными учащимися.</a:t>
              </a:r>
              <a:endParaRPr lang="ru-RU" sz="16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58775" y="3299227"/>
            <a:ext cx="4033838" cy="738664"/>
            <a:chOff x="358775" y="3373791"/>
            <a:chExt cx="4034876" cy="738664"/>
          </a:xfrm>
        </p:grpSpPr>
        <p:sp>
          <p:nvSpPr>
            <p:cNvPr id="29" name="Овал 28"/>
            <p:cNvSpPr/>
            <p:nvPr/>
          </p:nvSpPr>
          <p:spPr>
            <a:xfrm>
              <a:off x="358775" y="347231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</a:rPr>
                <a:t>3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98775" y="3373791"/>
              <a:ext cx="3494876" cy="738664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pPr lvl="0"/>
              <a:r>
                <a:rPr lang="ru-RU" sz="1600" dirty="0"/>
                <a:t>Психологическое просвещение родителей по проблеме детской </a:t>
              </a:r>
              <a:r>
                <a:rPr lang="ru-RU" sz="1600" dirty="0" smtClean="0"/>
                <a:t>одарённости.</a:t>
              </a:r>
              <a:endParaRPr lang="ru-RU" sz="16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751388" y="1148756"/>
            <a:ext cx="4033836" cy="540000"/>
            <a:chOff x="4751388" y="1572030"/>
            <a:chExt cx="4033836" cy="540000"/>
          </a:xfrm>
        </p:grpSpPr>
        <p:sp>
          <p:nvSpPr>
            <p:cNvPr id="27" name="Овал 26"/>
            <p:cNvSpPr/>
            <p:nvPr/>
          </p:nvSpPr>
          <p:spPr>
            <a:xfrm>
              <a:off x="4751388" y="1572030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</a:rPr>
                <a:t>4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291387" y="1594705"/>
              <a:ext cx="3493837" cy="492443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600" dirty="0"/>
                <a:t>Педагогическая диагностика </a:t>
              </a:r>
              <a:r>
                <a:rPr lang="ru-RU" sz="1600" dirty="0" smtClean="0"/>
                <a:t>одарённости. </a:t>
              </a:r>
              <a:endParaRPr lang="ru-RU" sz="1600" dirty="0">
                <a:latin typeface="+mj-lt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751388" y="2213773"/>
            <a:ext cx="4033837" cy="540000"/>
            <a:chOff x="4751388" y="2522172"/>
            <a:chExt cx="4033837" cy="540000"/>
          </a:xfrm>
        </p:grpSpPr>
        <p:sp>
          <p:nvSpPr>
            <p:cNvPr id="32" name="Овал 31"/>
            <p:cNvSpPr/>
            <p:nvPr/>
          </p:nvSpPr>
          <p:spPr>
            <a:xfrm>
              <a:off x="4751388" y="2522172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</a:rPr>
                <a:t>5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291386" y="2552950"/>
              <a:ext cx="3493839" cy="492443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600" dirty="0"/>
                <a:t>Психологическая диагностика </a:t>
              </a:r>
              <a:r>
                <a:rPr lang="ru-RU" sz="1600" dirty="0" smtClean="0"/>
                <a:t>одарённых учащихся.</a:t>
              </a:r>
              <a:endParaRPr lang="ru-RU" sz="16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4692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3196</TotalTime>
  <Words>2336</Words>
  <Application>Microsoft Office PowerPoint</Application>
  <PresentationFormat>Экран (16:9)</PresentationFormat>
  <Paragraphs>539</Paragraphs>
  <Slides>49</Slides>
  <Notes>48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6" baseType="lpstr">
      <vt:lpstr>Arial</vt:lpstr>
      <vt:lpstr>Roboto</vt:lpstr>
      <vt:lpstr>Calibri</vt:lpstr>
      <vt:lpstr>Impact</vt:lpstr>
      <vt:lpstr>Times New Roman</vt:lpstr>
      <vt:lpstr>Merriweather</vt:lpstr>
      <vt:lpstr>Тема Office</vt:lpstr>
      <vt:lpstr>Презентация PowerPoint</vt:lpstr>
      <vt:lpstr>В соответствии с Конвенцией о Правах ребёнка, принятой Генеральной Ассамблеей ООН (1989г.), «образование ребёнка должно быть направлено на развитие личности, талантов и умственных и физических способностей ребёнка в их самом полном объёме…» (статья 29). </vt:lpstr>
      <vt:lpstr>Одарённость —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обучения —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Зорина</cp:lastModifiedBy>
  <cp:revision>268</cp:revision>
  <cp:lastPrinted>2018-11-12T10:30:51Z</cp:lastPrinted>
  <dcterms:created xsi:type="dcterms:W3CDTF">2015-12-14T06:35:07Z</dcterms:created>
  <dcterms:modified xsi:type="dcterms:W3CDTF">2018-11-12T10:31:34Z</dcterms:modified>
</cp:coreProperties>
</file>